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</p:sldMasterIdLst>
  <p:notesMasterIdLst>
    <p:notesMasterId r:id="rId37"/>
  </p:notesMasterIdLst>
  <p:sldIdLst>
    <p:sldId id="281" r:id="rId7"/>
    <p:sldId id="265" r:id="rId8"/>
    <p:sldId id="262" r:id="rId9"/>
    <p:sldId id="263" r:id="rId10"/>
    <p:sldId id="275" r:id="rId11"/>
    <p:sldId id="264" r:id="rId12"/>
    <p:sldId id="289" r:id="rId13"/>
    <p:sldId id="267" r:id="rId14"/>
    <p:sldId id="279" r:id="rId15"/>
    <p:sldId id="280" r:id="rId16"/>
    <p:sldId id="286" r:id="rId17"/>
    <p:sldId id="266" r:id="rId18"/>
    <p:sldId id="283" r:id="rId19"/>
    <p:sldId id="278" r:id="rId20"/>
    <p:sldId id="291" r:id="rId21"/>
    <p:sldId id="276" r:id="rId22"/>
    <p:sldId id="277" r:id="rId23"/>
    <p:sldId id="284" r:id="rId24"/>
    <p:sldId id="268" r:id="rId25"/>
    <p:sldId id="285" r:id="rId26"/>
    <p:sldId id="273" r:id="rId27"/>
    <p:sldId id="293" r:id="rId28"/>
    <p:sldId id="294" r:id="rId29"/>
    <p:sldId id="282" r:id="rId30"/>
    <p:sldId id="288" r:id="rId31"/>
    <p:sldId id="290" r:id="rId32"/>
    <p:sldId id="271" r:id="rId33"/>
    <p:sldId id="269" r:id="rId34"/>
    <p:sldId id="270" r:id="rId35"/>
    <p:sldId id="272" r:id="rId36"/>
  </p:sldIdLst>
  <p:sldSz cx="9906000" cy="6858000" type="A4"/>
  <p:notesSz cx="6858000" cy="9144000"/>
  <p:defaultTextStyle>
    <a:defPPr>
      <a:defRPr lang="en-US"/>
    </a:defPPr>
    <a:lvl1pPr marL="0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D46BACA-5453-2B4B-8ECD-B6F7C5F52B27}">
          <p14:sldIdLst>
            <p14:sldId id="281"/>
            <p14:sldId id="265"/>
            <p14:sldId id="262"/>
          </p14:sldIdLst>
        </p14:section>
        <p14:section name="Naamloze sectie" id="{B7F32B42-E7D8-5441-8893-F36B98EF7BE6}">
          <p14:sldIdLst>
            <p14:sldId id="263"/>
            <p14:sldId id="275"/>
            <p14:sldId id="264"/>
            <p14:sldId id="289"/>
            <p14:sldId id="267"/>
            <p14:sldId id="279"/>
            <p14:sldId id="280"/>
            <p14:sldId id="286"/>
            <p14:sldId id="266"/>
            <p14:sldId id="283"/>
            <p14:sldId id="278"/>
            <p14:sldId id="291"/>
            <p14:sldId id="276"/>
            <p14:sldId id="277"/>
            <p14:sldId id="284"/>
            <p14:sldId id="268"/>
            <p14:sldId id="285"/>
            <p14:sldId id="273"/>
            <p14:sldId id="293"/>
            <p14:sldId id="294"/>
            <p14:sldId id="282"/>
            <p14:sldId id="288"/>
            <p14:sldId id="290"/>
            <p14:sldId id="271"/>
            <p14:sldId id="269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46" y="1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3986-AD7F-CA4D-BA4F-342EE3CAAA66}" type="datetimeFigureOut">
              <a:rPr lang="nl-NL" smtClean="0"/>
              <a:t>12-6-2017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CA759-B0FE-A440-855C-EAC32DAA6F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00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7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115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83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62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31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551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A759-B0FE-A440-855C-EAC32DAA6FD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-90310"/>
            <a:ext cx="9979377" cy="4628444"/>
          </a:xfrm>
        </p:spPr>
        <p:txBody>
          <a:bodyPr/>
          <a:lstStyle/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837" y="4704292"/>
            <a:ext cx="7686323" cy="981040"/>
          </a:xfrm>
        </p:spPr>
        <p:txBody>
          <a:bodyPr>
            <a:normAutofit/>
          </a:bodyPr>
          <a:lstStyle>
            <a:lvl1pPr>
              <a:defRPr sz="3600" b="1" i="0"/>
            </a:lvl1pPr>
          </a:lstStyle>
          <a:p>
            <a:r>
              <a:rPr lang="en-US"/>
              <a:t>Titelstijl van model bewerken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538577"/>
            <a:ext cx="6934200" cy="81777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ondertitelstijl van het model te bewerken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4515556"/>
            <a:ext cx="9906000" cy="1128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09" y="5806289"/>
            <a:ext cx="1873911" cy="9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ng 6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ng 7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6237187" y="-2965811"/>
            <a:ext cx="5265650" cy="6480800"/>
          </a:xfrm>
          <a:prstGeom prst="donut">
            <a:avLst>
              <a:gd name="adj" fmla="val 25000"/>
            </a:avLst>
          </a:prstGeom>
          <a:solidFill>
            <a:schemeClr val="dk2">
              <a:alpha val="66666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95299" y="274639"/>
            <a:ext cx="89154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95299" y="1600200"/>
            <a:ext cx="8915400" cy="45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7599" y="6126164"/>
            <a:ext cx="1239225" cy="6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0" y="1"/>
            <a:ext cx="495300" cy="6857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2575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ng 15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782506" y="-207441"/>
            <a:ext cx="9218082" cy="4628444"/>
          </a:xfrm>
        </p:spPr>
        <p:txBody>
          <a:bodyPr/>
          <a:lstStyle/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670" y="4255251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900204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/>
              <a:t>Titelstijl van model bewerken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ng 9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ng 11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3" name="Rechthoek 12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11" name="Ovaal 10"/>
          <p:cNvSpPr/>
          <p:nvPr userDrawn="1"/>
        </p:nvSpPr>
        <p:spPr>
          <a:xfrm>
            <a:off x="761295" y="582230"/>
            <a:ext cx="4291512" cy="528186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761295" y="1542201"/>
            <a:ext cx="4291512" cy="3406951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ng 4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ng 8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10" name="Rechthoek 9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ng 8"/>
          <p:cNvSpPr/>
          <p:nvPr userDrawn="1"/>
        </p:nvSpPr>
        <p:spPr>
          <a:xfrm>
            <a:off x="6237187" y="-2965810"/>
            <a:ext cx="5265729" cy="6480897"/>
          </a:xfrm>
          <a:prstGeom prst="donu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Sleep de afbeelding naar de tijdelijke aanduiding of 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99" y="6126164"/>
            <a:ext cx="1239221" cy="624549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1" y="0"/>
            <a:ext cx="4952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12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299" y="274639"/>
            <a:ext cx="89153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299" y="1600201"/>
            <a:ext cx="89153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9539" y="6356351"/>
            <a:ext cx="541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443" y="0"/>
            <a:ext cx="8915400" cy="1143200"/>
          </a:xfrm>
        </p:spPr>
        <p:txBody>
          <a:bodyPr/>
          <a:lstStyle/>
          <a:p>
            <a:r>
              <a:rPr lang="nl-NL"/>
              <a:t>Een polderweg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2129"/>
            <a:ext cx="9906000" cy="55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6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173" y="0"/>
            <a:ext cx="3670300" cy="24384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95551"/>
            <a:ext cx="2878282" cy="26445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46" y="3428368"/>
            <a:ext cx="36068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4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688769"/>
          </a:xfrm>
        </p:spPr>
        <p:txBody>
          <a:bodyPr>
            <a:normAutofit fontScale="90000"/>
          </a:bodyPr>
          <a:lstStyle/>
          <a:p>
            <a:r>
              <a:rPr lang="nl-NL"/>
              <a:t>Verkeersveiligheid	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688769"/>
            <a:ext cx="8915400" cy="4526000"/>
          </a:xfrm>
        </p:spPr>
        <p:txBody>
          <a:bodyPr>
            <a:normAutofit fontScale="70000" lnSpcReduction="20000"/>
          </a:bodyPr>
          <a:lstStyle/>
          <a:p>
            <a:r>
              <a:rPr lang="nl-NL"/>
              <a:t>De 3 E’s</a:t>
            </a:r>
          </a:p>
          <a:p>
            <a:pPr lvl="1"/>
            <a:r>
              <a:rPr lang="nl-NL"/>
              <a:t>Engineering </a:t>
            </a:r>
          </a:p>
          <a:p>
            <a:pPr lvl="2"/>
            <a:r>
              <a:rPr lang="nl-NL"/>
              <a:t>Infrastructuur</a:t>
            </a:r>
          </a:p>
          <a:p>
            <a:pPr lvl="3"/>
            <a:r>
              <a:rPr lang="nl-NL"/>
              <a:t>fouten of overtredingen voorkomen, bijvoorbeeld door wegen geloofwaardig en herkenbaar vorm te geven; </a:t>
            </a:r>
          </a:p>
          <a:p>
            <a:pPr lvl="3"/>
            <a:r>
              <a:rPr lang="nl-NL"/>
              <a:t>conflicten voorkomen, bijvoorbeeld door verschillende soorten verkeer van elkaar te scheiden; </a:t>
            </a:r>
          </a:p>
          <a:p>
            <a:pPr lvl="3"/>
            <a:r>
              <a:rPr lang="nl-NL"/>
              <a:t>de ernst van mogelijk letsel beperken, bijvoorbeeld door een vergevingsgezinde omgeving te creëren. </a:t>
            </a:r>
          </a:p>
          <a:p>
            <a:pPr lvl="2"/>
            <a:r>
              <a:rPr lang="nl-NL"/>
              <a:t>Voertuig</a:t>
            </a:r>
          </a:p>
          <a:p>
            <a:pPr lvl="1"/>
            <a:r>
              <a:rPr lang="nl-NL" err="1"/>
              <a:t>Enforcement</a:t>
            </a:r>
            <a:r>
              <a:rPr lang="nl-NL"/>
              <a:t> (wetgeving, handhaving, politie)</a:t>
            </a:r>
          </a:p>
          <a:p>
            <a:pPr lvl="1"/>
            <a:r>
              <a:rPr lang="nl-NL" err="1"/>
              <a:t>Education</a:t>
            </a:r>
            <a:r>
              <a:rPr lang="nl-NL"/>
              <a:t> (opleiding, voorlichting)</a:t>
            </a:r>
          </a:p>
          <a:p>
            <a:endParaRPr lang="nl-NL"/>
          </a:p>
          <a:p>
            <a:r>
              <a:rPr lang="nl-NL"/>
              <a:t>Integraal beleid bijv. </a:t>
            </a:r>
            <a:r>
              <a:rPr lang="nl-NL" err="1"/>
              <a:t>inr</a:t>
            </a:r>
            <a:r>
              <a:rPr lang="nl-NL"/>
              <a:t>. 30- km gebieden</a:t>
            </a:r>
          </a:p>
          <a:p>
            <a:pPr lvl="1"/>
            <a:r>
              <a:rPr lang="nl-NL"/>
              <a:t>Vorm, functie en gebruik in evenwicht</a:t>
            </a:r>
          </a:p>
          <a:p>
            <a:endParaRPr lang="nl-NL"/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7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719100"/>
          </a:xfrm>
        </p:spPr>
        <p:txBody>
          <a:bodyPr>
            <a:normAutofit fontScale="90000"/>
          </a:bodyPr>
          <a:lstStyle/>
          <a:p>
            <a:r>
              <a:rPr lang="nl-NL"/>
              <a:t>Objectieve verkeersonveiligheid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02671" y="3540991"/>
            <a:ext cx="8700656" cy="245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sz="1800"/>
              <a:t>In de helft van de gevallen is het kwetsbare verkeersdeelnemer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800"/>
              <a:t>Aantal doden i.c.m. Landbouwverkeer stijgt van 1 naar 2%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800"/>
              <a:t>Aantal ernstig gewonden i.c.m. Landbouwverkeer blijft rond de 1%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800"/>
              <a:t>10% jonger dan 18, 20% tussen de 18 en 24 jaar.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800"/>
              <a:t>In 40% van de ongevallen is het met aanhanger</a:t>
            </a:r>
          </a:p>
          <a:p>
            <a:pPr marL="342900" indent="-342900">
              <a:buFont typeface="Arial" charset="0"/>
              <a:buChar char="•"/>
            </a:pPr>
            <a:endParaRPr lang="nl-NL"/>
          </a:p>
          <a:p>
            <a:pPr marL="342900" indent="-342900">
              <a:buFont typeface="Arial" charset="0"/>
              <a:buChar char="•"/>
            </a:pPr>
            <a:endParaRPr lang="nl-NL"/>
          </a:p>
          <a:p>
            <a:pPr marL="342900" indent="-342900">
              <a:buFont typeface="Arial" charset="0"/>
              <a:buChar char="•"/>
            </a:pPr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0845"/>
            <a:ext cx="9906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4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" y="139557"/>
            <a:ext cx="8222674" cy="6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868400"/>
          </a:xfrm>
        </p:spPr>
        <p:txBody>
          <a:bodyPr/>
          <a:lstStyle/>
          <a:p>
            <a:r>
              <a:rPr lang="nl-NL"/>
              <a:t>Verkeersconflict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55" y="1143000"/>
            <a:ext cx="7924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1143200"/>
          </a:xfrm>
        </p:spPr>
        <p:txBody>
          <a:bodyPr/>
          <a:lstStyle/>
          <a:p>
            <a:r>
              <a:rPr lang="nl-NL"/>
              <a:t>Plattelandswegen problematiek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Het gaat niet alleen om de trekkers</a:t>
            </a:r>
          </a:p>
          <a:p>
            <a:pPr lvl="1"/>
            <a:r>
              <a:rPr lang="nl-NL"/>
              <a:t>Vrachtauto’s</a:t>
            </a:r>
          </a:p>
          <a:p>
            <a:pPr lvl="1"/>
            <a:r>
              <a:rPr lang="nl-NL"/>
              <a:t>Lokaal autoverkeer</a:t>
            </a:r>
          </a:p>
          <a:p>
            <a:r>
              <a:rPr lang="nl-NL"/>
              <a:t>Smalle wegen vaak &lt; 5,5 meter</a:t>
            </a:r>
          </a:p>
          <a:p>
            <a:r>
              <a:rPr lang="nl-NL"/>
              <a:t>Minder </a:t>
            </a:r>
            <a:r>
              <a:rPr lang="nl-NL" err="1"/>
              <a:t>vrijliggende</a:t>
            </a:r>
            <a:r>
              <a:rPr lang="nl-NL"/>
              <a:t> fietspaden</a:t>
            </a:r>
          </a:p>
          <a:p>
            <a:r>
              <a:rPr lang="nl-NL"/>
              <a:t>Veel rechtstand en lage </a:t>
            </a:r>
            <a:r>
              <a:rPr lang="nl-NL" err="1"/>
              <a:t>intensitieit</a:t>
            </a:r>
            <a:r>
              <a:rPr lang="nl-NL"/>
              <a:t> = hard rijden</a:t>
            </a:r>
          </a:p>
          <a:p>
            <a:r>
              <a:rPr lang="nl-NL"/>
              <a:t>Krimp en verdwijnen van scholen = grotere afstand afleggen met fiets of auto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4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966355"/>
          </a:xfrm>
        </p:spPr>
        <p:txBody>
          <a:bodyPr>
            <a:normAutofit fontScale="90000"/>
          </a:bodyPr>
          <a:lstStyle/>
          <a:p>
            <a:r>
              <a:rPr lang="nl-NL"/>
              <a:t>De piramide van </a:t>
            </a:r>
            <a:r>
              <a:rPr lang="nl-NL" err="1"/>
              <a:t>Hyden</a:t>
            </a:r>
            <a:r>
              <a:rPr lang="nl-NL"/>
              <a:t> of de ongevallenijsberg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1143200"/>
            <a:ext cx="8915400" cy="4983000"/>
          </a:xfrm>
        </p:spPr>
        <p:txBody>
          <a:bodyPr/>
          <a:lstStyle/>
          <a:p>
            <a:pPr marL="292100" indent="0">
              <a:buNone/>
            </a:pPr>
            <a:r>
              <a:rPr lang="nl-NL" sz="2400"/>
              <a:t>Een conflict is een situatie waarbij minstens één van de bestuurders moet ingrijpen om een aanrijding te voorkomen.</a:t>
            </a:r>
          </a:p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" y="2013718"/>
            <a:ext cx="5215699" cy="32419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871" y="4226982"/>
            <a:ext cx="4681527" cy="26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675409"/>
          </a:xfrm>
        </p:spPr>
        <p:txBody>
          <a:bodyPr>
            <a:normAutofit fontScale="90000"/>
          </a:bodyPr>
          <a:lstStyle/>
          <a:p>
            <a:r>
              <a:rPr lang="nl-NL"/>
              <a:t>Subjectieve verkeersonveiligheid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789709"/>
            <a:ext cx="8915400" cy="4526000"/>
          </a:xfrm>
        </p:spPr>
        <p:txBody>
          <a:bodyPr>
            <a:normAutofit/>
          </a:bodyPr>
          <a:lstStyle/>
          <a:p>
            <a:r>
              <a:rPr lang="nl-NL" sz="1800"/>
              <a:t>persoonlijke gevoelens die mensen hebben over verkeersonveiligheid of, wat algemener, naar bezorgdheid van verkeersdeelnemers / mensen over verkeersonveiligheid van zichzelf en/of anderen. </a:t>
            </a:r>
          </a:p>
          <a:p>
            <a:endParaRPr lang="nl-NL" sz="180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99" y="1795409"/>
            <a:ext cx="7797800" cy="1257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92282" y="3167009"/>
            <a:ext cx="4613563" cy="236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/>
              <a:t>Hoge </a:t>
            </a:r>
            <a:r>
              <a:rPr lang="nl-NL" u="sng" err="1"/>
              <a:t>Botsagressiviteit</a:t>
            </a:r>
            <a:endParaRPr lang="nl-NL" u="sng"/>
          </a:p>
          <a:p>
            <a:endParaRPr lang="nl-NL" u="sng"/>
          </a:p>
          <a:p>
            <a:r>
              <a:rPr lang="nl-NL" u="sng"/>
              <a:t>Invloed op gedrag:</a:t>
            </a:r>
          </a:p>
          <a:p>
            <a:pPr marL="342900" indent="-342900">
              <a:buFont typeface="Arial" charset="0"/>
              <a:buChar char="•"/>
            </a:pPr>
            <a:r>
              <a:rPr lang="nl-NL"/>
              <a:t>Vermijdingsgedrag</a:t>
            </a:r>
          </a:p>
          <a:p>
            <a:pPr marL="342900" indent="-342900">
              <a:buFont typeface="Arial" charset="0"/>
              <a:buChar char="•"/>
            </a:pPr>
            <a:r>
              <a:rPr lang="nl-NL"/>
              <a:t>Risico compensatie gedrag</a:t>
            </a:r>
          </a:p>
          <a:p>
            <a:pPr marL="342900" indent="-342900">
              <a:buFont typeface="Arial" charset="0"/>
              <a:buChar char="•"/>
            </a:pPr>
            <a:r>
              <a:rPr lang="nl-NL"/>
              <a:t>Bewustwording en kennis leidt tot meer klachten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4025738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808074"/>
          </a:xfrm>
        </p:spPr>
        <p:txBody>
          <a:bodyPr>
            <a:normAutofit fontScale="90000"/>
          </a:bodyPr>
          <a:lstStyle/>
          <a:p>
            <a:r>
              <a:rPr lang="nl-NL"/>
              <a:t>Ontwikkelingen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664535"/>
            <a:ext cx="8915400" cy="4526000"/>
          </a:xfrm>
        </p:spPr>
        <p:txBody>
          <a:bodyPr/>
          <a:lstStyle/>
          <a:p>
            <a:r>
              <a:rPr lang="nl-NL" sz="2400"/>
              <a:t>Schaalvergroting landbouw</a:t>
            </a:r>
          </a:p>
          <a:p>
            <a:r>
              <a:rPr lang="nl-NL" sz="2400"/>
              <a:t>Uitbesteding aan loonbedrijven</a:t>
            </a:r>
          </a:p>
          <a:p>
            <a:r>
              <a:rPr lang="nl-NL" sz="2400"/>
              <a:t>Vergrijzing, meer ouderen op de fiets</a:t>
            </a:r>
          </a:p>
          <a:p>
            <a:r>
              <a:rPr lang="nl-NL" sz="2400"/>
              <a:t>Electrische fiets</a:t>
            </a:r>
          </a:p>
          <a:p>
            <a:pPr lvl="1"/>
            <a:r>
              <a:rPr lang="nl-NL" sz="2000"/>
              <a:t>Verder en meer recreatief</a:t>
            </a:r>
          </a:p>
          <a:p>
            <a:pPr lvl="1"/>
            <a:r>
              <a:rPr lang="nl-NL" sz="2000"/>
              <a:t>Verder utilitair</a:t>
            </a:r>
          </a:p>
          <a:p>
            <a:pPr lvl="1"/>
            <a:r>
              <a:rPr lang="nl-NL" sz="2000"/>
              <a:t>Hogere snelheid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3510369"/>
            <a:ext cx="4241800" cy="2984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499" y="2832543"/>
            <a:ext cx="4064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64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Goede voorbeelden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Landbouwpad</a:t>
            </a:r>
            <a:r>
              <a:rPr lang="nl-NL"/>
              <a:t> Zeeland en Fryslân </a:t>
            </a:r>
          </a:p>
          <a:p>
            <a:r>
              <a:rPr lang="nl-NL" err="1"/>
              <a:t>Rijsporenpad</a:t>
            </a:r>
            <a:r>
              <a:rPr lang="nl-NL"/>
              <a:t> gemeente Laren</a:t>
            </a:r>
          </a:p>
          <a:p>
            <a:r>
              <a:rPr lang="nl-NL"/>
              <a:t>Kwaliteitsnetwerk Zeeland</a:t>
            </a:r>
          </a:p>
          <a:p>
            <a:r>
              <a:rPr lang="nl-NL"/>
              <a:t>Gedrag boeren in Gouda</a:t>
            </a:r>
          </a:p>
          <a:p>
            <a:r>
              <a:rPr lang="nl-NL"/>
              <a:t>Ontheffingsbeleid Smallingerland</a:t>
            </a:r>
          </a:p>
        </p:txBody>
      </p:sp>
    </p:spTree>
    <p:extLst>
      <p:ext uri="{BB962C8B-B14F-4D97-AF65-F5344CB8AC3E}">
        <p14:creationId xmlns:p14="http://schemas.microsoft.com/office/powerpoint/2010/main" val="45626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lh5.googleusercontent.com/KVIWPaxqsxWmPhNpiyURc3htS4NJBRzaQtoC2eLEDFtyFiNwAuZDqhH09YdsLYCwWFzSjl7PRUWf6wliK_S_bZVG1YXqMOUxlEERJzlxy4JCQkkTklRE9j35mDBjVa7E2t_m9OwwsGE8DgO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891" y="-4339"/>
            <a:ext cx="6161809" cy="686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7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574158"/>
          </a:xfrm>
        </p:spPr>
        <p:txBody>
          <a:bodyPr>
            <a:normAutofit fontScale="90000"/>
          </a:bodyPr>
          <a:lstStyle/>
          <a:p>
            <a:r>
              <a:rPr lang="nl-NL"/>
              <a:t>Zeeland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649941"/>
            <a:ext cx="8915400" cy="4526000"/>
          </a:xfrm>
        </p:spPr>
        <p:txBody>
          <a:bodyPr>
            <a:normAutofit/>
          </a:bodyPr>
          <a:lstStyle/>
          <a:p>
            <a:r>
              <a:rPr lang="nl-NL" sz="2000"/>
              <a:t>Meetnet </a:t>
            </a:r>
          </a:p>
          <a:p>
            <a:pPr lvl="1"/>
            <a:r>
              <a:rPr lang="nl-NL" sz="1600"/>
              <a:t>Kwaliteitsnetwerk landbouwverkeer, fietsnetwerk</a:t>
            </a:r>
          </a:p>
          <a:p>
            <a:r>
              <a:rPr lang="nl-NL" sz="2000" err="1"/>
              <a:t>Vrijliggende</a:t>
            </a:r>
            <a:r>
              <a:rPr lang="nl-NL" sz="2000"/>
              <a:t> fietspaden langs 60 km wegen </a:t>
            </a:r>
            <a:r>
              <a:rPr lang="nl-NL" sz="2000" err="1"/>
              <a:t>igv</a:t>
            </a:r>
            <a:r>
              <a:rPr lang="nl-NL" sz="2000"/>
              <a:t> aanwezigheid landbouwverkeer</a:t>
            </a:r>
          </a:p>
          <a:p>
            <a:r>
              <a:rPr lang="nl-NL" sz="2000"/>
              <a:t>Geen landbouwverkeer op wegen met gemengd profiel &lt; 5,5 meter</a:t>
            </a:r>
          </a:p>
          <a:p>
            <a:r>
              <a:rPr lang="nl-NL" sz="2000"/>
              <a:t>Geen fietsers, indien er sprake is van gemengd verkeer, op wegen welke onderdeel zijn van het Kwaliteitsnet Landbouwverkeer (30, 60 km/u);</a:t>
            </a:r>
          </a:p>
          <a:p>
            <a:r>
              <a:rPr lang="nl-NL" sz="2000"/>
              <a:t>Landbouwverkeer rondweg Tholen, Hulst, </a:t>
            </a:r>
            <a:r>
              <a:rPr lang="nl-NL" sz="2000" err="1"/>
              <a:t>vrijliggende</a:t>
            </a:r>
            <a:r>
              <a:rPr lang="nl-NL" sz="2000"/>
              <a:t> fietspaden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49" y="3538486"/>
            <a:ext cx="3241224" cy="33195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61" y="3667977"/>
            <a:ext cx="3000865" cy="20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800100"/>
          </a:xfrm>
        </p:spPr>
        <p:txBody>
          <a:bodyPr>
            <a:normAutofit fontScale="90000"/>
          </a:bodyPr>
          <a:lstStyle/>
          <a:p>
            <a:r>
              <a:rPr lang="nl-NL"/>
              <a:t>Wat kan de lokale afdeling doen?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8035" y="800099"/>
            <a:ext cx="8915400" cy="5913967"/>
          </a:xfrm>
        </p:spPr>
        <p:txBody>
          <a:bodyPr>
            <a:normAutofit/>
          </a:bodyPr>
          <a:lstStyle/>
          <a:p>
            <a:r>
              <a:rPr lang="nl-NL" sz="1800"/>
              <a:t>Lobby voor:</a:t>
            </a:r>
          </a:p>
          <a:p>
            <a:pPr lvl="1"/>
            <a:r>
              <a:rPr lang="nl-NL" sz="1400" err="1"/>
              <a:t>vrijliggende</a:t>
            </a:r>
            <a:r>
              <a:rPr lang="nl-NL" sz="1400"/>
              <a:t> fietspaden;</a:t>
            </a:r>
          </a:p>
          <a:p>
            <a:pPr lvl="1"/>
            <a:r>
              <a:rPr lang="nl-NL" sz="1400"/>
              <a:t>van GOW80 naar ETW60;</a:t>
            </a:r>
          </a:p>
          <a:p>
            <a:pPr lvl="1"/>
            <a:r>
              <a:rPr lang="nl-NL" sz="1400"/>
              <a:t>snelheid remmende maatregelen op kruispunten</a:t>
            </a:r>
          </a:p>
          <a:p>
            <a:pPr lvl="1"/>
            <a:r>
              <a:rPr lang="nl-NL" sz="1400"/>
              <a:t>lobby voor een </a:t>
            </a:r>
            <a:r>
              <a:rPr lang="nl-NL" sz="1400" err="1"/>
              <a:t>vrijliggend</a:t>
            </a:r>
            <a:r>
              <a:rPr lang="nl-NL" sz="1400"/>
              <a:t> landbouwverkeernetwerk:</a:t>
            </a:r>
          </a:p>
          <a:p>
            <a:pPr lvl="2"/>
            <a:r>
              <a:rPr lang="nl-NL" sz="1000"/>
              <a:t>Kavelpaden;</a:t>
            </a:r>
          </a:p>
          <a:p>
            <a:pPr lvl="2"/>
            <a:r>
              <a:rPr lang="nl-NL" sz="1000"/>
              <a:t>Landbouwpaden</a:t>
            </a:r>
          </a:p>
          <a:p>
            <a:pPr lvl="1"/>
            <a:r>
              <a:rPr lang="nl-NL" sz="1400"/>
              <a:t>Landbouwverkeer op GOW80</a:t>
            </a:r>
          </a:p>
          <a:p>
            <a:pPr lvl="1"/>
            <a:r>
              <a:rPr lang="nl-NL" sz="1400"/>
              <a:t>Passeerkom, -haven</a:t>
            </a:r>
          </a:p>
          <a:p>
            <a:pPr lvl="1"/>
            <a:endParaRPr lang="nl-NL" sz="1400"/>
          </a:p>
          <a:p>
            <a:r>
              <a:rPr lang="nl-NL" sz="1800"/>
              <a:t>In gesprek gaan met de landbouwsector;</a:t>
            </a:r>
          </a:p>
          <a:p>
            <a:pPr lvl="1"/>
            <a:r>
              <a:rPr lang="nl-NL" sz="1400"/>
              <a:t>Aanpassen snelheid en rijgedrag Tractors op moment van passeren fietsers.</a:t>
            </a:r>
          </a:p>
          <a:p>
            <a:pPr lvl="2"/>
            <a:r>
              <a:rPr lang="nl-NL" sz="1000"/>
              <a:t>Organiseren thema avond</a:t>
            </a:r>
          </a:p>
          <a:p>
            <a:pPr lvl="2"/>
            <a:r>
              <a:rPr lang="nl-NL" sz="1000"/>
              <a:t>Ingezonden stuk in de krant.</a:t>
            </a:r>
          </a:p>
          <a:p>
            <a:pPr lvl="2"/>
            <a:r>
              <a:rPr lang="nl-NL" sz="1000"/>
              <a:t>Lokale en regionale lobby voor gedragscampagne</a:t>
            </a:r>
          </a:p>
          <a:p>
            <a:r>
              <a:rPr lang="nl-NL" sz="1800"/>
              <a:t>Filmpjes / foto’s maken van onveilige situaties</a:t>
            </a:r>
          </a:p>
          <a:p>
            <a:pPr lvl="2"/>
            <a:endParaRPr lang="nl-NL" sz="1000"/>
          </a:p>
          <a:p>
            <a:endParaRPr lang="nl-NL" sz="1800"/>
          </a:p>
          <a:p>
            <a:pPr lvl="1"/>
            <a:endParaRPr lang="nl-NL" sz="140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166" y="1085850"/>
            <a:ext cx="1041400" cy="14859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367" y="2237317"/>
            <a:ext cx="27178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806654"/>
          </a:xfrm>
        </p:spPr>
        <p:txBody>
          <a:bodyPr>
            <a:normAutofit fontScale="90000"/>
          </a:bodyPr>
          <a:lstStyle/>
          <a:p>
            <a:r>
              <a:rPr lang="nl-NL"/>
              <a:t>Van GOW80 naar ETW60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6654"/>
            <a:ext cx="9906000" cy="605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8" y="0"/>
            <a:ext cx="9410701" cy="796570"/>
          </a:xfrm>
        </p:spPr>
        <p:txBody>
          <a:bodyPr>
            <a:normAutofit fontScale="90000"/>
          </a:bodyPr>
          <a:lstStyle/>
          <a:p>
            <a:r>
              <a:rPr lang="nl-NL"/>
              <a:t>Snelheid remmende maatregel op kruising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lh4.googleusercontent.com/Z2VwFFA5RTPc-4hqmmp4tI7brR6DXse3DS-K_vracXO2XMnfIdIA9dfQ1lyKMDUPNiRXvFHeyaYnEGrbEHe4KB06sA9hjCZ2eQywM916Y9RSfeqPZ1G6zUcAfymfzl_f5T-EZnB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" y="796570"/>
            <a:ext cx="8072966" cy="60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1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821266"/>
          </a:xfrm>
        </p:spPr>
        <p:txBody>
          <a:bodyPr>
            <a:normAutofit fontScale="90000"/>
          </a:bodyPr>
          <a:lstStyle/>
          <a:p>
            <a:r>
              <a:rPr lang="nl-NL" err="1"/>
              <a:t>Landbouwpad</a:t>
            </a: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" y="821266"/>
            <a:ext cx="7884886" cy="6036733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996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84" y="0"/>
            <a:ext cx="8915400" cy="1143200"/>
          </a:xfrm>
        </p:spPr>
        <p:txBody>
          <a:bodyPr/>
          <a:lstStyle/>
          <a:p>
            <a:r>
              <a:rPr lang="nl-NL" err="1"/>
              <a:t>Rijsporenpad</a:t>
            </a:r>
            <a:r>
              <a:rPr lang="nl-NL"/>
              <a:t> Laren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68" y="1417839"/>
            <a:ext cx="69088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91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4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1143200"/>
          </a:xfrm>
        </p:spPr>
        <p:txBody>
          <a:bodyPr>
            <a:normAutofit fontScale="90000"/>
          </a:bodyPr>
          <a:lstStyle/>
          <a:p>
            <a:r>
              <a:rPr lang="nl-NL"/>
              <a:t>Stelling: fietsers en Landbouwverkeer kunnen niet samen op 1 weg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Dit leidt altijd tot een verkeersconflict. 1 van de 2 zal zijn route aan moeten passen.</a:t>
            </a:r>
          </a:p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100" y="3257467"/>
            <a:ext cx="4377053" cy="36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7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1143200"/>
          </a:xfrm>
        </p:spPr>
        <p:txBody>
          <a:bodyPr>
            <a:normAutofit fontScale="90000"/>
          </a:bodyPr>
          <a:lstStyle/>
          <a:p>
            <a:r>
              <a:rPr lang="nl-NL"/>
              <a:t>Stelling: Landbouwvoertuigen horen niet op de openbare weg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1278082"/>
            <a:ext cx="5063837" cy="291984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u="sng"/>
              <a:t>Argumenten:</a:t>
            </a:r>
          </a:p>
          <a:p>
            <a:pPr marL="457200" indent="-457200" defTabSz="914400">
              <a:spcBef>
                <a:spcPts val="0"/>
              </a:spcBef>
              <a:buClrTx/>
            </a:pPr>
            <a:r>
              <a:rPr lang="nl-NL"/>
              <a:t>Homogeniteitsprincipe Duurzaam veilig</a:t>
            </a:r>
          </a:p>
          <a:p>
            <a:pPr marL="457200" indent="-457200" defTabSz="914400">
              <a:spcBef>
                <a:spcPts val="0"/>
              </a:spcBef>
              <a:buClrTx/>
            </a:pPr>
            <a:r>
              <a:rPr lang="nl-NL"/>
              <a:t>Aanleg kavelpaden</a:t>
            </a:r>
          </a:p>
          <a:p>
            <a:pPr marL="457200" indent="-457200" defTabSz="914400">
              <a:spcBef>
                <a:spcPts val="0"/>
              </a:spcBef>
              <a:buClrTx/>
            </a:pPr>
            <a:r>
              <a:rPr lang="nl-NL" err="1"/>
              <a:t>Herkavelen</a:t>
            </a: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418" y="1361292"/>
            <a:ext cx="3754582" cy="54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5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1143200"/>
          </a:xfrm>
        </p:spPr>
        <p:txBody>
          <a:bodyPr>
            <a:normAutofit fontScale="90000"/>
          </a:bodyPr>
          <a:lstStyle/>
          <a:p>
            <a:r>
              <a:rPr lang="nl-NL"/>
              <a:t>Stelling: liever een gedragscampagne dan een snelheidsbeperking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100" indent="0">
              <a:buNone/>
            </a:pPr>
            <a:r>
              <a:rPr lang="nl-NL" u="sng"/>
              <a:t>Argumenten:</a:t>
            </a:r>
          </a:p>
          <a:p>
            <a:r>
              <a:rPr lang="nl-NL"/>
              <a:t>Ze rijden toch al 40 km/</a:t>
            </a:r>
            <a:r>
              <a:rPr lang="nl-NL" err="1"/>
              <a:t>hr</a:t>
            </a:r>
            <a:endParaRPr lang="nl-NL"/>
          </a:p>
          <a:p>
            <a:r>
              <a:rPr lang="nl-NL"/>
              <a:t>Bewustwording </a:t>
            </a:r>
            <a:r>
              <a:rPr lang="nl-NL" err="1"/>
              <a:t>trekkerbestuurders</a:t>
            </a:r>
            <a:endParaRPr lang="nl-NL"/>
          </a:p>
          <a:p>
            <a:r>
              <a:rPr lang="nl-NL"/>
              <a:t>Kans op publiciteit. Problematiek maatschappelijk onder de aandacht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819" y="585237"/>
            <a:ext cx="7485529" cy="5614147"/>
          </a:xfrm>
          <a:prstGeom prst="rect">
            <a:avLst/>
          </a:prstGeom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958564" y="80071"/>
            <a:ext cx="8229600" cy="116378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Landbouwverkeer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en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fiets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(t)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ers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, </a:t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gaat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dat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wel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samen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5235575"/>
            <a:ext cx="3592141" cy="139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Kees </a:t>
            </a:r>
            <a:r>
              <a:rPr lang="nl-NL" err="1"/>
              <a:t>Mourits</a:t>
            </a:r>
            <a:endParaRPr lang="nl-NL"/>
          </a:p>
          <a:p>
            <a:r>
              <a:rPr lang="nl-NL"/>
              <a:t>Prov. Vert. </a:t>
            </a:r>
            <a:r>
              <a:rPr lang="nl-NL" err="1"/>
              <a:t>Fryslan</a:t>
            </a:r>
            <a:endParaRPr lang="nl-NL"/>
          </a:p>
          <a:p>
            <a:r>
              <a:rPr lang="nl-NL"/>
              <a:t>Klankbordgroep Kentekenen </a:t>
            </a:r>
            <a:r>
              <a:rPr lang="nl-NL" err="1"/>
              <a:t>landbouwverkeerf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249642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1143200"/>
          </a:xfrm>
        </p:spPr>
        <p:txBody>
          <a:bodyPr>
            <a:normAutofit fontScale="90000"/>
          </a:bodyPr>
          <a:lstStyle/>
          <a:p>
            <a:r>
              <a:rPr lang="nl-NL"/>
              <a:t>Stelling: als de Tractor een fietser aan ziet komen, moet die even stil gaan staan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Voorkom botsing met rijdend voertuig</a:t>
            </a:r>
          </a:p>
          <a:p>
            <a:r>
              <a:rPr lang="nl-NL"/>
              <a:t>Tractor gedraagt zich als te gast</a:t>
            </a:r>
          </a:p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3725900"/>
            <a:ext cx="3390900" cy="2400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0" y="1897100"/>
            <a:ext cx="2222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27681"/>
          </a:xfrm>
        </p:spPr>
        <p:txBody>
          <a:bodyPr>
            <a:noAutofit/>
          </a:bodyPr>
          <a:lstStyle/>
          <a:p>
            <a:r>
              <a:rPr lang="nl-NL" sz="3600"/>
              <a:t>Aanleiding snelheidsverhoging landbouwverkeer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299" y="845889"/>
            <a:ext cx="8229600" cy="5430219"/>
          </a:xfrm>
        </p:spPr>
        <p:txBody>
          <a:bodyPr>
            <a:normAutofit fontScale="25000" lnSpcReduction="20000"/>
          </a:bodyPr>
          <a:lstStyle/>
          <a:p>
            <a:pPr marL="292100" indent="0">
              <a:buNone/>
            </a:pPr>
            <a:r>
              <a:rPr lang="nl-NL" sz="9600"/>
              <a:t>Implementatie motie de Rouwe</a:t>
            </a:r>
          </a:p>
          <a:p>
            <a:pPr marL="292100" indent="0">
              <a:buNone/>
            </a:pPr>
            <a:r>
              <a:rPr lang="nl-NL" sz="7200"/>
              <a:t>Motie De Rouwe (nov 2013): Verzoek snelheidsverhoging tot 40 km/u voor landbouwvoertuigen op gebiedsontsluitingswegen en rondwegen zonder fietsers</a:t>
            </a:r>
          </a:p>
          <a:p>
            <a:pPr marL="292100" indent="0">
              <a:buNone/>
            </a:pPr>
            <a:r>
              <a:rPr lang="nl-NL" sz="5500"/>
              <a:t> </a:t>
            </a:r>
          </a:p>
          <a:p>
            <a:pPr marL="292100" indent="0">
              <a:buNone/>
            </a:pPr>
            <a:r>
              <a:rPr lang="nl-NL" sz="9600"/>
              <a:t>Beoogde doelen</a:t>
            </a:r>
          </a:p>
          <a:p>
            <a:pPr marL="292100" indent="0">
              <a:buNone/>
            </a:pPr>
            <a:r>
              <a:rPr lang="nl-NL" sz="5500"/>
              <a:t>• </a:t>
            </a:r>
            <a:r>
              <a:rPr lang="nl-NL" sz="7200"/>
              <a:t>de verkeersveiligheid moet gelijk blijven of verbeteren;</a:t>
            </a:r>
          </a:p>
          <a:p>
            <a:pPr marL="292100" indent="0">
              <a:buNone/>
            </a:pPr>
            <a:r>
              <a:rPr lang="nl-NL" sz="7200"/>
              <a:t>• de branche(s) moet(en) daadwerkelijk profijt van hebben van de snelheidsverhoging; </a:t>
            </a:r>
          </a:p>
          <a:p>
            <a:pPr marL="292100" indent="0">
              <a:buNone/>
            </a:pPr>
            <a:r>
              <a:rPr lang="nl-NL" sz="7200"/>
              <a:t>• de te nemen maatregelen moeten logisch en begrijpelijk zijn voor alle </a:t>
            </a:r>
          </a:p>
          <a:p>
            <a:pPr marL="292100" indent="0">
              <a:buNone/>
            </a:pPr>
            <a:r>
              <a:rPr lang="nl-NL" sz="7200"/>
              <a:t>weggebruikers. </a:t>
            </a:r>
          </a:p>
          <a:p>
            <a:pPr marL="292100" indent="0">
              <a:buNone/>
            </a:pPr>
            <a:endParaRPr lang="nl-NL" sz="5500"/>
          </a:p>
          <a:p>
            <a:pPr marL="292100" indent="0">
              <a:buNone/>
            </a:pPr>
            <a:r>
              <a:rPr lang="nl-NL" sz="9600"/>
              <a:t>Wetsvoorstel</a:t>
            </a:r>
          </a:p>
          <a:p>
            <a:pPr marL="292100" indent="0">
              <a:buNone/>
            </a:pPr>
            <a:r>
              <a:rPr lang="nl-NL" sz="7200"/>
              <a:t>Buiten de bebouwde kom</a:t>
            </a:r>
          </a:p>
          <a:p>
            <a:pPr marL="692150" lvl="1" indent="0">
              <a:buNone/>
            </a:pPr>
            <a:r>
              <a:rPr lang="nl-NL" sz="7200"/>
              <a:t>•80 en 60 km/h-wegen  Snelheidsverhoging naar 40 km/h</a:t>
            </a:r>
          </a:p>
          <a:p>
            <a:pPr marL="292100" indent="0">
              <a:buNone/>
            </a:pPr>
            <a:r>
              <a:rPr lang="nl-NL" sz="7200"/>
              <a:t>Binnen de bebouwde kom</a:t>
            </a:r>
          </a:p>
          <a:p>
            <a:pPr marL="692150" lvl="1" indent="0">
              <a:buNone/>
            </a:pPr>
            <a:r>
              <a:rPr lang="nl-NL" sz="7200"/>
              <a:t>•70 km/h-wegen Snelheidsverhoging naar 40 km/h</a:t>
            </a:r>
          </a:p>
          <a:p>
            <a:pPr marL="692150" lvl="1" indent="0">
              <a:buNone/>
            </a:pPr>
            <a:r>
              <a:rPr lang="nl-NL" sz="7200"/>
              <a:t>•50 en 30 km/h-wegen  Behouden maximumsnelheid 25 km/h</a:t>
            </a:r>
          </a:p>
          <a:p>
            <a:pPr marL="292100" indent="0">
              <a:buNone/>
            </a:pPr>
            <a:endParaRPr lang="nl-NL" sz="5500"/>
          </a:p>
          <a:p>
            <a:pPr marL="292100" indent="0">
              <a:buNone/>
            </a:pPr>
            <a:endParaRPr lang="nl-NL" sz="5500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0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225" y="0"/>
            <a:ext cx="8915400" cy="654627"/>
          </a:xfrm>
        </p:spPr>
        <p:txBody>
          <a:bodyPr>
            <a:normAutofit fontScale="90000"/>
          </a:bodyPr>
          <a:lstStyle/>
          <a:p>
            <a:r>
              <a:rPr lang="nl-NL"/>
              <a:t>Stakeholders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2225" y="972879"/>
            <a:ext cx="8915400" cy="4526000"/>
          </a:xfrm>
        </p:spPr>
        <p:txBody>
          <a:bodyPr>
            <a:normAutofit lnSpcReduction="10000"/>
          </a:bodyPr>
          <a:lstStyle/>
          <a:p>
            <a:r>
              <a:rPr lang="nl-NL"/>
              <a:t>Wegbeheerders</a:t>
            </a:r>
          </a:p>
          <a:p>
            <a:pPr lvl="1"/>
            <a:r>
              <a:rPr lang="nl-NL"/>
              <a:t>Provincie, gemeenten, waterschappen</a:t>
            </a:r>
          </a:p>
          <a:p>
            <a:r>
              <a:rPr lang="nl-NL"/>
              <a:t>Belangenorganisaties</a:t>
            </a:r>
          </a:p>
          <a:p>
            <a:pPr lvl="1"/>
            <a:r>
              <a:rPr lang="nl-NL"/>
              <a:t>NLTO, </a:t>
            </a:r>
            <a:r>
              <a:rPr lang="nl-NL" err="1"/>
              <a:t>Cumela</a:t>
            </a:r>
            <a:r>
              <a:rPr lang="nl-NL"/>
              <a:t>, VVN, Fietsersbond, ANWB, politieke partijen</a:t>
            </a:r>
          </a:p>
          <a:p>
            <a:r>
              <a:rPr lang="nl-NL"/>
              <a:t>Deskundigen</a:t>
            </a:r>
          </a:p>
          <a:p>
            <a:pPr lvl="1"/>
            <a:r>
              <a:rPr lang="nl-NL"/>
              <a:t>SWOV, CROW</a:t>
            </a:r>
          </a:p>
          <a:p>
            <a:r>
              <a:rPr lang="nl-NL"/>
              <a:t>Handhavers</a:t>
            </a:r>
          </a:p>
          <a:p>
            <a:pPr lvl="1"/>
            <a:r>
              <a:rPr lang="nl-NL"/>
              <a:t>Politie</a:t>
            </a:r>
          </a:p>
          <a:p>
            <a:pPr marL="723900" lvl="1" indent="0">
              <a:buNone/>
            </a:pPr>
            <a:endParaRPr lang="nl-NL"/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19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408" y="3755993"/>
            <a:ext cx="4655127" cy="3102007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27863"/>
            <a:ext cx="8915400" cy="689110"/>
          </a:xfrm>
        </p:spPr>
        <p:txBody>
          <a:bodyPr>
            <a:normAutofit fontScale="90000"/>
          </a:bodyPr>
          <a:lstStyle/>
          <a:p>
            <a:r>
              <a:rPr lang="nl-NL"/>
              <a:t>Kentekenen en Rijbewijs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0" y="893617"/>
            <a:ext cx="9410700" cy="4349355"/>
          </a:xfrm>
        </p:spPr>
        <p:txBody>
          <a:bodyPr>
            <a:normAutofit fontScale="70000" lnSpcReduction="20000"/>
          </a:bodyPr>
          <a:lstStyle/>
          <a:p>
            <a:r>
              <a:rPr lang="nl-NL"/>
              <a:t> Per 1 juli 2015 invoering van T-rijbewijs</a:t>
            </a:r>
          </a:p>
          <a:p>
            <a:pPr lvl="1"/>
            <a:r>
              <a:rPr lang="nl-NL"/>
              <a:t>Rijbewijs vanaf 16 jaar</a:t>
            </a:r>
          </a:p>
          <a:p>
            <a:r>
              <a:rPr lang="nl-NL"/>
              <a:t> Per 1 januari 2017 invoering kentekenverplichting</a:t>
            </a:r>
          </a:p>
          <a:p>
            <a:pPr lvl="1"/>
            <a:r>
              <a:rPr lang="nl-NL"/>
              <a:t>Handhaving op kenteken</a:t>
            </a:r>
          </a:p>
          <a:p>
            <a:pPr lvl="1"/>
            <a:r>
              <a:rPr lang="nl-NL"/>
              <a:t>Invoering APK mogelijk</a:t>
            </a:r>
          </a:p>
          <a:p>
            <a:pPr lvl="1"/>
            <a:r>
              <a:rPr lang="nl-NL"/>
              <a:t>Controle op technische goedkeuring, voertuigeisen;</a:t>
            </a:r>
          </a:p>
          <a:p>
            <a:pPr lvl="1"/>
            <a:r>
              <a:rPr lang="nl-NL"/>
              <a:t>Verhoging voertuigeisen</a:t>
            </a:r>
          </a:p>
          <a:p>
            <a:pPr lvl="1"/>
            <a:endParaRPr lang="nl-NL"/>
          </a:p>
          <a:p>
            <a:r>
              <a:rPr lang="nl-NL"/>
              <a:t> Voorstellen voor voertuigbeveiliging</a:t>
            </a:r>
          </a:p>
          <a:p>
            <a:pPr lvl="1"/>
            <a:r>
              <a:rPr lang="nl-NL"/>
              <a:t> </a:t>
            </a:r>
            <a:r>
              <a:rPr lang="nl-NL" err="1"/>
              <a:t>onderrijbeveiliging</a:t>
            </a:r>
            <a:endParaRPr lang="nl-NL"/>
          </a:p>
          <a:p>
            <a:pPr lvl="1"/>
            <a:r>
              <a:rPr lang="nl-NL"/>
              <a:t> zijbelichting</a:t>
            </a:r>
          </a:p>
          <a:p>
            <a:pPr lvl="1"/>
            <a:r>
              <a:rPr lang="nl-NL"/>
              <a:t> contourmarkering op aanhangwagens</a:t>
            </a:r>
          </a:p>
          <a:p>
            <a:pPr lvl="1"/>
            <a:r>
              <a:rPr lang="nl-NL"/>
              <a:t> eisen aan reminstallaties</a:t>
            </a:r>
          </a:p>
        </p:txBody>
      </p:sp>
    </p:spTree>
    <p:extLst>
      <p:ext uri="{BB962C8B-B14F-4D97-AF65-F5344CB8AC3E}">
        <p14:creationId xmlns:p14="http://schemas.microsoft.com/office/powerpoint/2010/main" val="165860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gaat niet door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Geen kentekenplicht</a:t>
            </a:r>
          </a:p>
          <a:p>
            <a:r>
              <a:rPr lang="nl-NL"/>
              <a:t>Geen snelheidsverhoging</a:t>
            </a:r>
          </a:p>
          <a:p>
            <a:endParaRPr lang="nl-NL"/>
          </a:p>
          <a:p>
            <a:r>
              <a:rPr lang="nl-NL"/>
              <a:t>Wel Europese wetgeving per mei 2018 voor LVT met constructiesnelheid &gt; 40 km/</a:t>
            </a:r>
            <a:r>
              <a:rPr lang="nl-NL" err="1"/>
              <a:t>hr</a:t>
            </a:r>
            <a:endParaRPr lang="nl-NL"/>
          </a:p>
          <a:p>
            <a:pPr lvl="1"/>
            <a:r>
              <a:rPr lang="nl-NL"/>
              <a:t> controleplicht =&gt; </a:t>
            </a:r>
            <a:r>
              <a:rPr lang="nl-NL" err="1"/>
              <a:t>staandehouding</a:t>
            </a:r>
            <a:endParaRPr lang="nl-NL"/>
          </a:p>
          <a:p>
            <a:pPr lvl="1"/>
            <a:r>
              <a:rPr lang="nl-NL"/>
              <a:t> APK plicht</a:t>
            </a:r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93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900" y="644236"/>
            <a:ext cx="4356100" cy="26358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0"/>
            <a:ext cx="8915400" cy="644236"/>
          </a:xfrm>
        </p:spPr>
        <p:txBody>
          <a:bodyPr>
            <a:normAutofit fontScale="90000"/>
          </a:bodyPr>
          <a:lstStyle/>
          <a:p>
            <a:r>
              <a:rPr lang="nl-NL"/>
              <a:t>Huidige voertuigeisen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-2" y="644236"/>
            <a:ext cx="8915400" cy="5481964"/>
          </a:xfrm>
        </p:spPr>
        <p:txBody>
          <a:bodyPr/>
          <a:lstStyle/>
          <a:p>
            <a:r>
              <a:rPr lang="nl-NL" sz="2400"/>
              <a:t>Max. Afmetingen</a:t>
            </a:r>
          </a:p>
          <a:p>
            <a:pPr lvl="1"/>
            <a:r>
              <a:rPr lang="nl-NL" sz="1600"/>
              <a:t>12 meter lang</a:t>
            </a:r>
          </a:p>
          <a:p>
            <a:pPr lvl="1"/>
            <a:r>
              <a:rPr lang="nl-NL" sz="1600"/>
              <a:t>3 meter breed</a:t>
            </a:r>
          </a:p>
          <a:p>
            <a:pPr lvl="1"/>
            <a:r>
              <a:rPr lang="nl-NL" sz="1600"/>
              <a:t>4 meter hoog</a:t>
            </a:r>
          </a:p>
          <a:p>
            <a:pPr lvl="1"/>
            <a:r>
              <a:rPr lang="nl-NL" sz="1600"/>
              <a:t> 18.000 kg beladen met 2 assen</a:t>
            </a:r>
          </a:p>
          <a:p>
            <a:pPr lvl="1"/>
            <a:r>
              <a:rPr lang="nl-NL" sz="1600"/>
              <a:t> met aanhangwagen 18 meter lang en 50.000 kg beladen</a:t>
            </a:r>
          </a:p>
          <a:p>
            <a:pPr lvl="1"/>
            <a:r>
              <a:rPr lang="nl-NL" sz="1600"/>
              <a:t>Ontheffing mogelijk tot 3,5 meter </a:t>
            </a:r>
          </a:p>
          <a:p>
            <a:pPr lvl="1"/>
            <a:endParaRPr lang="nl-NL" sz="1400"/>
          </a:p>
          <a:p>
            <a:r>
              <a:rPr lang="nl-NL" sz="2400"/>
              <a:t>Overige eisen</a:t>
            </a:r>
          </a:p>
          <a:p>
            <a:pPr lvl="1"/>
            <a:r>
              <a:rPr lang="nl-NL" sz="1600"/>
              <a:t>Geel zwaai- of knipperlicht als ze &gt; 2,60 meter of werkzaamheden uitvoeren op openbare weg. Dit wordt een reflecterend kenteken en </a:t>
            </a:r>
            <a:r>
              <a:rPr lang="nl-NL" sz="1600" err="1"/>
              <a:t>roodwitte</a:t>
            </a:r>
            <a:r>
              <a:rPr lang="nl-NL" sz="1600"/>
              <a:t> markering.</a:t>
            </a:r>
          </a:p>
          <a:p>
            <a:pPr lvl="1"/>
            <a:r>
              <a:rPr lang="nl-NL" sz="1600"/>
              <a:t>Snelheid &lt; 25 km/hr. (remweg 15 meter bij 40 km/</a:t>
            </a:r>
            <a:r>
              <a:rPr lang="nl-NL" sz="1600" err="1"/>
              <a:t>hr</a:t>
            </a:r>
            <a:r>
              <a:rPr lang="nl-NL" sz="1600"/>
              <a:t> 30 meter)</a:t>
            </a:r>
          </a:p>
          <a:p>
            <a:pPr lvl="2"/>
            <a:r>
              <a:rPr lang="nl-NL" sz="1400"/>
              <a:t>In praktijk zegt 6% zich aan snelheid te houden en meer dan de helft zegt af en toe harder dan &gt;40 km/hr.</a:t>
            </a:r>
          </a:p>
          <a:p>
            <a:pPr lvl="1"/>
            <a:endParaRPr lang="nl-NL" sz="1400"/>
          </a:p>
        </p:txBody>
      </p:sp>
    </p:spTree>
    <p:extLst>
      <p:ext uri="{BB962C8B-B14F-4D97-AF65-F5344CB8AC3E}">
        <p14:creationId xmlns:p14="http://schemas.microsoft.com/office/powerpoint/2010/main" val="5684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762278" cy="68580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965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Aangepast 1">
      <a:dk1>
        <a:srgbClr val="000000"/>
      </a:dk1>
      <a:lt1>
        <a:sysClr val="window" lastClr="FFFFFF"/>
      </a:lt1>
      <a:dk2>
        <a:srgbClr val="FAC81A"/>
      </a:dk2>
      <a:lt2>
        <a:srgbClr val="E9EAF0"/>
      </a:lt2>
      <a:accent1>
        <a:srgbClr val="FAC81A"/>
      </a:accent1>
      <a:accent2>
        <a:srgbClr val="DF6421"/>
      </a:accent2>
      <a:accent3>
        <a:srgbClr val="A31435"/>
      </a:accent3>
      <a:accent4>
        <a:srgbClr val="0089A6"/>
      </a:accent4>
      <a:accent5>
        <a:srgbClr val="005281"/>
      </a:accent5>
      <a:accent6>
        <a:srgbClr val="009239"/>
      </a:accent6>
      <a:hlink>
        <a:srgbClr val="141313"/>
      </a:hlink>
      <a:folHlink>
        <a:srgbClr val="C649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ietsersbond sjabloon" id="{22CFD70A-51B8-AD45-8270-22A7BC03532E}" vid="{B629FEE4-DA7C-284F-AFA3-08C7C6233463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naam xmlns="ad3e90d6-0747-4d06-bd02-b930da2eb488">61</Projectnaam>
    <Projectstatus xmlns="ad3e90d6-0747-4d06-bd02-b930da2eb488">Actief</Projectstatus>
    <Projectfase xmlns="ad3e90d6-0747-4d06-bd02-b930da2eb488">4</Projectfase>
    <Projectsoort xmlns="ad3e90d6-0747-4d06-bd02-b930da2eb488">I &amp; M</Projectsoort>
    <Projectjaar xmlns="ad3e90d6-0747-4d06-bd02-b930da2eb488" xsi:nil="true"/>
    <Projectcode xmlns="ad3e90d6-0747-4d06-bd02-b930da2eb488">46</Projectcode>
    <_dlc_DocId xmlns="ad3e90d6-0747-4d06-bd02-b930da2eb488">M5KMFYQWJQCV-831403491-128</_dlc_DocId>
    <_dlc_DocIdUrl xmlns="ad3e90d6-0747-4d06-bd02-b930da2eb488">
      <Url>https://fbond.sharepoint.com/Team Vrijwilligers/_layouts/15/DocIdRedir.aspx?ID=M5KMFYQWJQCV-831403491-128</Url>
      <Description>M5KMFYQWJQCV-831403491-128</Description>
    </_dlc_DocIdUrl>
    <Documentsoort xmlns="ad3e90d6-0747-4d06-bd02-b930da2eb488" xsi:nil="true"/>
    <Externe_x0020_partij xmlns="ad3e90d6-0747-4d06-bd02-b930da2eb488" xsi:nil="true"/>
    <SharedWithUsers xmlns="ad3e90d6-0747-4d06-bd02-b930da2eb488">
      <UserInfo>
        <DisplayName>Jan Bijlsma</DisplayName>
        <AccountId>71</AccountId>
        <AccountType/>
      </UserInfo>
      <UserInfo>
        <DisplayName>Jan van Der Horst</DisplayName>
        <AccountId>138</AccountId>
        <AccountType/>
      </UserInfo>
      <UserInfo>
        <DisplayName>Kees Mourits</DisplayName>
        <AccountId>149</AccountId>
        <AccountType/>
      </UserInfo>
    </SharedWithUsers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AB03B3797A204189EE788283B786F8" ma:contentTypeVersion="10" ma:contentTypeDescription="Een nieuw document maken." ma:contentTypeScope="" ma:versionID="66e92211bee46a10ecb14421bb13487c">
  <xsd:schema xmlns:xsd="http://www.w3.org/2001/XMLSchema" xmlns:xs="http://www.w3.org/2001/XMLSchema" xmlns:p="http://schemas.microsoft.com/office/2006/metadata/properties" xmlns:ns2="ad3e90d6-0747-4d06-bd02-b930da2eb488" targetNamespace="http://schemas.microsoft.com/office/2006/metadata/properties" ma:root="true" ma:fieldsID="ed496a8edd82895c4a3e75afb8fe282f" ns2:_="">
    <xsd:import namespace="ad3e90d6-0747-4d06-bd02-b930da2eb48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jectstatus" minOccurs="0"/>
                <xsd:element ref="ns2:Projectsoort" minOccurs="0"/>
                <xsd:element ref="ns2:Projectjaar" minOccurs="0"/>
                <xsd:element ref="ns2:Projectcode" minOccurs="0"/>
                <xsd:element ref="ns2:Projectnaam" minOccurs="0"/>
                <xsd:element ref="ns2:Projectfase" minOccurs="0"/>
                <xsd:element ref="ns2:Documentsoort" minOccurs="0"/>
                <xsd:element ref="ns2:Externe_x0020_partij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e90d6-0747-4d06-bd02-b930da2eb48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status" ma:index="11" nillable="true" ma:displayName="Projectstatus" ma:format="Dropdown" ma:internalName="Projectstatus">
      <xsd:simpleType>
        <xsd:restriction base="dms:Choice">
          <xsd:enumeration value="Acquisitie"/>
          <xsd:enumeration value="Actief"/>
          <xsd:enumeration value="Voltooid"/>
        </xsd:restriction>
      </xsd:simpleType>
    </xsd:element>
    <xsd:element name="Projectsoort" ma:index="12" nillable="true" ma:displayName="Projectsoort" ma:format="Dropdown" ma:internalName="Projectsoort">
      <xsd:simpleType>
        <xsd:restriction base="dms:Choice">
          <xsd:enumeration value="I &amp; M"/>
          <xsd:enumeration value="Algemeen"/>
          <xsd:enumeration value="Intern"/>
          <xsd:enumeration value="Subsidie"/>
          <xsd:enumeration value="Overige Baten"/>
        </xsd:restriction>
      </xsd:simpleType>
    </xsd:element>
    <xsd:element name="Projectjaar" ma:index="13" nillable="true" ma:displayName="Projectjaar" ma:format="Dropdown" ma:indexed="true" ma:internalName="Projectja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Projectcode" ma:index="14" nillable="true" ma:displayName="Projectcode" ma:list="{13720ead-de51-401b-9153-6d5e87f09798}" ma:internalName="Projectcode" ma:showField="Title" ma:web="ad3e90d6-0747-4d06-bd02-b930da2eb488">
      <xsd:simpleType>
        <xsd:restriction base="dms:Lookup"/>
      </xsd:simpleType>
    </xsd:element>
    <xsd:element name="Projectnaam" ma:index="15" nillable="true" ma:displayName="Projectnaam" ma:list="{4aca68c8-6f29-47a6-ae2e-9949c6d7ded3}" ma:internalName="Projectnaam" ma:showField="Title" ma:web="ad3e90d6-0747-4d06-bd02-b930da2eb488">
      <xsd:simpleType>
        <xsd:restriction base="dms:Lookup"/>
      </xsd:simpleType>
    </xsd:element>
    <xsd:element name="Projectfase" ma:index="16" nillable="true" ma:displayName="Projectfase" ma:indexed="true" ma:list="{1376ef78-e310-4bf2-902e-24e0991681d7}" ma:internalName="Projectfase" ma:showField="Title" ma:web="ad3e90d6-0747-4d06-bd02-b930da2eb488">
      <xsd:simpleType>
        <xsd:restriction base="dms:Lookup"/>
      </xsd:simpleType>
    </xsd:element>
    <xsd:element name="Documentsoort" ma:index="17" nillable="true" ma:displayName="Documentsoort" ma:format="Dropdown" ma:indexed="true" ma:internalName="Documentsoort">
      <xsd:simpleType>
        <xsd:restriction base="dms:Choice">
          <xsd:enumeration value="Agenda"/>
          <xsd:enumeration value="Artikel"/>
          <xsd:enumeration value="Begroting"/>
          <xsd:enumeration value="Besluitenlijst"/>
          <xsd:enumeration value="Adressenlijst"/>
          <xsd:enumeration value="Brief"/>
          <xsd:enumeration value="Brochure"/>
          <xsd:enumeration value="Contactenlijst"/>
          <xsd:enumeration value="Contract"/>
          <xsd:enumeration value="Database"/>
          <xsd:enumeration value="Declaratie"/>
          <xsd:enumeration value="Enquête"/>
          <xsd:enumeration value="Factuur"/>
          <xsd:enumeration value="Flyer"/>
          <xsd:enumeration value="Folder"/>
          <xsd:enumeration value="Formulier"/>
          <xsd:enumeration value="Foto"/>
          <xsd:enumeration value="Grafisch element"/>
          <xsd:enumeration value="Handleiding"/>
          <xsd:enumeration value="Machtiging"/>
          <xsd:enumeration value="Memo"/>
          <xsd:enumeration value="Notitie"/>
          <xsd:enumeration value="Offerte"/>
          <xsd:enumeration value="Overeenkomst"/>
          <xsd:enumeration value="Overzicht"/>
          <xsd:enumeration value="Persbericht"/>
          <xsd:enumeration value="Plan van aanpak"/>
          <xsd:enumeration value="Presentatie"/>
          <xsd:enumeration value="Projectidee"/>
          <xsd:enumeration value="Publicatie"/>
          <xsd:enumeration value="Rapport"/>
          <xsd:enumeration value="Sjabloon"/>
          <xsd:enumeration value="Takenlijst"/>
          <xsd:enumeration value="Verslag"/>
          <xsd:enumeration value="Voorstel"/>
        </xsd:restriction>
      </xsd:simpleType>
    </xsd:element>
    <xsd:element name="Externe_x0020_partij" ma:index="18" nillable="true" ma:displayName="Externe partij" ma:format="Dropdown" ma:indexed="true" ma:internalName="Externe_x0020_partij">
      <xsd:simpleType>
        <xsd:union memberTypes="dms:Text">
          <xsd:simpleType>
            <xsd:restriction base="dms:Choice">
              <xsd:enumeration value="AFAS"/>
              <xsd:enumeration value="ASR"/>
              <xsd:enumeration value="Buijten &amp; Schipperheijn"/>
              <xsd:enumeration value="Creative Crowds"/>
              <xsd:enumeration value="Daisycon"/>
              <xsd:enumeration value="Demis"/>
              <xsd:enumeration value="Dura Vermeer"/>
              <xsd:enumeration value="Esprit Telecom"/>
              <xsd:enumeration value="Ifunds"/>
              <xsd:enumeration value="OfficeGrip"/>
              <xsd:enumeration value="Xaris"/>
              <xsd:enumeration value="Keypoint"/>
              <xsd:enumeration value="Klaver"/>
              <xsd:enumeration value="Qweb"/>
              <xsd:enumeration value="StormMC"/>
              <xsd:enumeration value="Studio Jaap"/>
              <xsd:enumeration value="Two Kings"/>
            </xsd:restriction>
          </xsd:simpleType>
        </xsd:union>
      </xsd:simpleType>
    </xsd:element>
    <xsd:element name="SharedWithUsers" ma:index="19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ad3e90d6-0747-4d06-bd02-b930da2eb48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9F9834-1C67-42CA-8767-93F967C2ECB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C81B27E-1877-46D5-9021-1CEF829FB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3e90d6-0747-4d06-bd02-b930da2eb4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8F0D6E2-FC3F-4BBB-8BBD-918579B4026A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Microsoft Office PowerPoint</Application>
  <PresentationFormat>A4 (210 x 297 mm)</PresentationFormat>
  <Paragraphs>169</Paragraphs>
  <Slides>30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Office-thema</vt:lpstr>
      <vt:lpstr>Een polderweg</vt:lpstr>
      <vt:lpstr>PowerPoint-presentatie</vt:lpstr>
      <vt:lpstr>Landbouwverkeer en fiets(t)ers,  gaat dat wel samen?</vt:lpstr>
      <vt:lpstr>Aanleiding snelheidsverhoging landbouwverkeer</vt:lpstr>
      <vt:lpstr>Stakeholders</vt:lpstr>
      <vt:lpstr>Kentekenen en Rijbewijs</vt:lpstr>
      <vt:lpstr>Het gaat niet door</vt:lpstr>
      <vt:lpstr>Huidige voertuigeisen</vt:lpstr>
      <vt:lpstr>PowerPoint-presentatie</vt:lpstr>
      <vt:lpstr>PowerPoint-presentatie</vt:lpstr>
      <vt:lpstr>Verkeersveiligheid </vt:lpstr>
      <vt:lpstr>Objectieve verkeersonveiligheid</vt:lpstr>
      <vt:lpstr>PowerPoint-presentatie</vt:lpstr>
      <vt:lpstr>Verkeersconflict</vt:lpstr>
      <vt:lpstr>Plattelandswegen problematiek</vt:lpstr>
      <vt:lpstr>De piramide van Hyden of de ongevallenijsberg</vt:lpstr>
      <vt:lpstr>Subjectieve verkeersonveiligheid</vt:lpstr>
      <vt:lpstr>Ontwikkelingen</vt:lpstr>
      <vt:lpstr>Goede voorbeelden</vt:lpstr>
      <vt:lpstr>Zeeland</vt:lpstr>
      <vt:lpstr>Wat kan de lokale afdeling doen?</vt:lpstr>
      <vt:lpstr>Van GOW80 naar ETW60</vt:lpstr>
      <vt:lpstr>Snelheid remmende maatregel op kruising</vt:lpstr>
      <vt:lpstr>Landbouwpad</vt:lpstr>
      <vt:lpstr>Rijsporenpad Laren</vt:lpstr>
      <vt:lpstr>PowerPoint-presentatie</vt:lpstr>
      <vt:lpstr>Stelling: fietsers en Landbouwverkeer kunnen niet samen op 1 weg</vt:lpstr>
      <vt:lpstr>Stelling: Landbouwvoertuigen horen niet op de openbare weg</vt:lpstr>
      <vt:lpstr>Stelling: liever een gedragscampagne dan een snelheidsbeperking</vt:lpstr>
      <vt:lpstr>Stelling: als de Tractor een fietser aan ziet komen, moet die even stil gaan staan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polderweg</dc:title>
  <cp:lastModifiedBy>Martijn van Es</cp:lastModifiedBy>
  <cp:revision>2</cp:revision>
  <dcterms:modified xsi:type="dcterms:W3CDTF">2017-06-12T11:06:46Z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0x010100DBAB03B3797A204189EE788283B786F8</vt:lpwstr>
  </property>
  <property fmtid="{D5CDD505-2E9C-101B-9397-08002B2CF9AE}" pid="3" name="_dlc_DocIdItemGuid">
    <vt:lpwstr>cbf5d30c-5f8e-4182-abef-d5e00e67feed</vt:lpwstr>
  </property>
</Properties>
</file>