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6"/>
  </p:sldMasterIdLst>
  <p:notesMasterIdLst>
    <p:notesMasterId r:id="rId26"/>
  </p:notesMasterIdLst>
  <p:sldIdLst>
    <p:sldId id="257" r:id="rId7"/>
    <p:sldId id="290" r:id="rId8"/>
    <p:sldId id="288" r:id="rId9"/>
    <p:sldId id="272" r:id="rId10"/>
    <p:sldId id="287" r:id="rId11"/>
    <p:sldId id="289" r:id="rId12"/>
    <p:sldId id="286" r:id="rId13"/>
    <p:sldId id="275" r:id="rId14"/>
    <p:sldId id="274" r:id="rId15"/>
    <p:sldId id="276" r:id="rId16"/>
    <p:sldId id="279" r:id="rId17"/>
    <p:sldId id="273" r:id="rId18"/>
    <p:sldId id="278" r:id="rId19"/>
    <p:sldId id="280" r:id="rId20"/>
    <p:sldId id="281" r:id="rId21"/>
    <p:sldId id="282" r:id="rId22"/>
    <p:sldId id="283" r:id="rId23"/>
    <p:sldId id="284" r:id="rId24"/>
    <p:sldId id="285"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B6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497" autoAdjust="0"/>
  </p:normalViewPr>
  <p:slideViewPr>
    <p:cSldViewPr snapToGrid="0" snapToObjects="1">
      <p:cViewPr varScale="1">
        <p:scale>
          <a:sx n="69" d="100"/>
          <a:sy n="69" d="100"/>
        </p:scale>
        <p:origin x="1152"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B18FE-9484-4381-A2EC-B0A133BEB127}" type="datetimeFigureOut">
              <a:rPr lang="nl-NL" smtClean="0"/>
              <a:t>22-2-2018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932AB-7246-4E52-8D98-298FB4C14B42}" type="slidenum">
              <a:rPr lang="nl-NL" smtClean="0"/>
              <a:t>‹nr.›</a:t>
            </a:fld>
            <a:endParaRPr lang="nl-NL"/>
          </a:p>
        </p:txBody>
      </p:sp>
    </p:spTree>
    <p:extLst>
      <p:ext uri="{BB962C8B-B14F-4D97-AF65-F5344CB8AC3E}">
        <p14:creationId xmlns:p14="http://schemas.microsoft.com/office/powerpoint/2010/main" val="291509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1" y="-67733"/>
            <a:ext cx="9211733" cy="3471333"/>
          </a:xfrm>
        </p:spPr>
        <p:txBody>
          <a:bodyPr/>
          <a:lstStyle/>
          <a:p>
            <a:r>
              <a:rPr lang="nl-NL" smtClean="0"/>
              <a:t>Klik op het pictogram als u een afbeelding wilt toevoegen</a:t>
            </a:r>
            <a:endParaRPr lang="nl-NL" dirty="0"/>
          </a:p>
        </p:txBody>
      </p:sp>
      <p:sp>
        <p:nvSpPr>
          <p:cNvPr id="2" name="Title 1"/>
          <p:cNvSpPr>
            <a:spLocks noGrp="1"/>
          </p:cNvSpPr>
          <p:nvPr>
            <p:ph type="ctrTitle"/>
          </p:nvPr>
        </p:nvSpPr>
        <p:spPr>
          <a:xfrm>
            <a:off x="1024465" y="3528219"/>
            <a:ext cx="7095067" cy="735780"/>
          </a:xfrm>
        </p:spPr>
        <p:txBody>
          <a:bodyPr>
            <a:normAutofit/>
          </a:bodyPr>
          <a:lstStyle>
            <a:lvl1pPr>
              <a:defRPr sz="3600" b="1" i="0"/>
            </a:lvl1pPr>
          </a:lstStyle>
          <a:p>
            <a:r>
              <a:rPr lang="nl-NL" smtClean="0"/>
              <a:t>Klik om de stijl te bewerken</a:t>
            </a:r>
            <a:endParaRPr lang="en-US" dirty="0"/>
          </a:p>
        </p:txBody>
      </p:sp>
      <p:sp>
        <p:nvSpPr>
          <p:cNvPr id="3" name="Subtitle 2"/>
          <p:cNvSpPr>
            <a:spLocks noGrp="1"/>
          </p:cNvSpPr>
          <p:nvPr>
            <p:ph type="subTitle" idx="1"/>
          </p:nvPr>
        </p:nvSpPr>
        <p:spPr>
          <a:xfrm>
            <a:off x="1371600" y="4153932"/>
            <a:ext cx="6400800" cy="613331"/>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5" name="Rechthoek 14"/>
          <p:cNvSpPr/>
          <p:nvPr userDrawn="1"/>
        </p:nvSpPr>
        <p:spPr>
          <a:xfrm>
            <a:off x="0" y="3386666"/>
            <a:ext cx="9144000" cy="846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Afbeelding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22685" y="4354717"/>
            <a:ext cx="1729764" cy="708318"/>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Ring 6"/>
          <p:cNvSpPr/>
          <p:nvPr userDrawn="1"/>
        </p:nvSpPr>
        <p:spPr>
          <a:xfrm>
            <a:off x="5757403" y="-2224358"/>
            <a:ext cx="4860673" cy="4860673"/>
          </a:xfrm>
          <a:prstGeom prst="donut">
            <a:avLst/>
          </a:prstGeom>
          <a:solidFill>
            <a:schemeClr val="tx2">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8" name="Rechthoek 7"/>
          <p:cNvSpPr/>
          <p:nvPr userDrawn="1"/>
        </p:nvSpPr>
        <p:spPr>
          <a:xfrm>
            <a:off x="0" y="0"/>
            <a:ext cx="45719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08553" y="4594623"/>
            <a:ext cx="1143896" cy="468412"/>
          </a:xfrm>
          <a:prstGeom prst="rect">
            <a:avLst/>
          </a:prstGeom>
        </p:spPr>
      </p:pic>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8" name="Ring 7"/>
          <p:cNvSpPr/>
          <p:nvPr userDrawn="1"/>
        </p:nvSpPr>
        <p:spPr>
          <a:xfrm>
            <a:off x="5757403" y="-2224358"/>
            <a:ext cx="4860673" cy="4860673"/>
          </a:xfrm>
          <a:prstGeom prst="donut">
            <a:avLst/>
          </a:prstGeom>
          <a:solidFill>
            <a:schemeClr val="tx2">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 name="Vertical Title 1"/>
          <p:cNvSpPr>
            <a:spLocks noGrp="1"/>
          </p:cNvSpPr>
          <p:nvPr>
            <p:ph type="title" orient="vert"/>
          </p:nvPr>
        </p:nvSpPr>
        <p:spPr>
          <a:xfrm>
            <a:off x="6629400" y="205979"/>
            <a:ext cx="2057400" cy="4388644"/>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Rechthoek 6"/>
          <p:cNvSpPr/>
          <p:nvPr userDrawn="1"/>
        </p:nvSpPr>
        <p:spPr>
          <a:xfrm>
            <a:off x="0" y="0"/>
            <a:ext cx="45719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08553" y="4594623"/>
            <a:ext cx="1143896" cy="468412"/>
          </a:xfrm>
          <a:prstGeom prst="rect">
            <a:avLst/>
          </a:prstGeom>
        </p:spPr>
      </p:pic>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6" name="Ring 15"/>
          <p:cNvSpPr/>
          <p:nvPr userDrawn="1"/>
        </p:nvSpPr>
        <p:spPr>
          <a:xfrm>
            <a:off x="5757403" y="-2224358"/>
            <a:ext cx="4860673" cy="4860673"/>
          </a:xfrm>
          <a:prstGeom prst="donut">
            <a:avLst/>
          </a:prstGeom>
          <a:solidFill>
            <a:schemeClr val="tx2">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08553" y="4594623"/>
            <a:ext cx="1143896" cy="468412"/>
          </a:xfrm>
          <a:prstGeom prst="rect">
            <a:avLst/>
          </a:prstGeom>
        </p:spPr>
      </p:pic>
      <p:sp>
        <p:nvSpPr>
          <p:cNvPr id="8" name="Rechthoek 7"/>
          <p:cNvSpPr/>
          <p:nvPr userDrawn="1"/>
        </p:nvSpPr>
        <p:spPr>
          <a:xfrm>
            <a:off x="0" y="0"/>
            <a:ext cx="45719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9" name="Tijdelijke aanduiding voor afbeelding 7"/>
          <p:cNvSpPr>
            <a:spLocks noGrp="1"/>
          </p:cNvSpPr>
          <p:nvPr>
            <p:ph type="pic" sz="quarter" idx="13"/>
          </p:nvPr>
        </p:nvSpPr>
        <p:spPr>
          <a:xfrm>
            <a:off x="722313" y="-155581"/>
            <a:ext cx="8508999" cy="3471333"/>
          </a:xfrm>
        </p:spPr>
        <p:txBody>
          <a:bodyPr/>
          <a:lstStyle/>
          <a:p>
            <a:r>
              <a:rPr lang="nl-NL" smtClean="0"/>
              <a:t>Klik op het pictogram als u een afbeelding wilt toevoegen</a:t>
            </a:r>
            <a:endParaRPr lang="nl-NL" dirty="0"/>
          </a:p>
        </p:txBody>
      </p:sp>
      <p:sp>
        <p:nvSpPr>
          <p:cNvPr id="3" name="Text Placeholder 2"/>
          <p:cNvSpPr>
            <a:spLocks noGrp="1"/>
          </p:cNvSpPr>
          <p:nvPr>
            <p:ph type="body" idx="1"/>
          </p:nvPr>
        </p:nvSpPr>
        <p:spPr>
          <a:xfrm>
            <a:off x="752926" y="3191438"/>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2" name="Title 1"/>
          <p:cNvSpPr>
            <a:spLocks noGrp="1"/>
          </p:cNvSpPr>
          <p:nvPr>
            <p:ph type="title"/>
          </p:nvPr>
        </p:nvSpPr>
        <p:spPr>
          <a:xfrm>
            <a:off x="722313" y="3305176"/>
            <a:ext cx="7772400" cy="675153"/>
          </a:xfrm>
        </p:spPr>
        <p:txBody>
          <a:bodyPr anchor="t"/>
          <a:lstStyle>
            <a:lvl1pPr algn="l">
              <a:defRPr sz="4000" b="1" cap="none" baseline="0"/>
            </a:lvl1pPr>
          </a:lstStyle>
          <a:p>
            <a:r>
              <a:rPr lang="nl-NL" smtClean="0"/>
              <a:t>Klik om de stijl te bewerken</a:t>
            </a:r>
            <a:endParaRPr lang="en-US" dirty="0"/>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08553" y="4594623"/>
            <a:ext cx="1143896" cy="468412"/>
          </a:xfrm>
          <a:prstGeom prst="rect">
            <a:avLst/>
          </a:prstGeom>
        </p:spPr>
      </p:pic>
      <p:sp>
        <p:nvSpPr>
          <p:cNvPr id="7" name="Rechthoek 6"/>
          <p:cNvSpPr/>
          <p:nvPr userDrawn="1"/>
        </p:nvSpPr>
        <p:spPr>
          <a:xfrm>
            <a:off x="0" y="0"/>
            <a:ext cx="45719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0" name="Ring 9"/>
          <p:cNvSpPr/>
          <p:nvPr userDrawn="1"/>
        </p:nvSpPr>
        <p:spPr>
          <a:xfrm>
            <a:off x="5757403" y="-2224358"/>
            <a:ext cx="4860673" cy="4860673"/>
          </a:xfrm>
          <a:prstGeom prst="donut">
            <a:avLst/>
          </a:prstGeom>
          <a:solidFill>
            <a:schemeClr val="tx2">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08553" y="4594623"/>
            <a:ext cx="1143896" cy="468412"/>
          </a:xfrm>
          <a:prstGeom prst="rect">
            <a:avLst/>
          </a:prstGeom>
        </p:spPr>
      </p:pic>
      <p:sp>
        <p:nvSpPr>
          <p:cNvPr id="9" name="Rechthoek 8"/>
          <p:cNvSpPr/>
          <p:nvPr userDrawn="1"/>
        </p:nvSpPr>
        <p:spPr>
          <a:xfrm>
            <a:off x="0" y="0"/>
            <a:ext cx="45719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2" name="Ring 11"/>
          <p:cNvSpPr/>
          <p:nvPr userDrawn="1"/>
        </p:nvSpPr>
        <p:spPr>
          <a:xfrm>
            <a:off x="5757403" y="-2224358"/>
            <a:ext cx="4860673" cy="4860673"/>
          </a:xfrm>
          <a:prstGeom prst="donut">
            <a:avLst/>
          </a:prstGeom>
          <a:solidFill>
            <a:schemeClr val="tx2">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3" name="Rechthoek 12"/>
          <p:cNvSpPr/>
          <p:nvPr userDrawn="1"/>
        </p:nvSpPr>
        <p:spPr>
          <a:xfrm>
            <a:off x="0" y="0"/>
            <a:ext cx="45719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08553" y="4594623"/>
            <a:ext cx="1143896" cy="468412"/>
          </a:xfrm>
          <a:prstGeom prst="rect">
            <a:avLst/>
          </a:prstGeom>
        </p:spPr>
      </p:pic>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08553" y="4594623"/>
            <a:ext cx="1143896" cy="468412"/>
          </a:xfrm>
          <a:prstGeom prst="rect">
            <a:avLst/>
          </a:prstGeom>
        </p:spPr>
      </p:pic>
      <p:sp>
        <p:nvSpPr>
          <p:cNvPr id="11" name="Ovaal 10"/>
          <p:cNvSpPr/>
          <p:nvPr userDrawn="1"/>
        </p:nvSpPr>
        <p:spPr>
          <a:xfrm>
            <a:off x="702734" y="436672"/>
            <a:ext cx="3961396" cy="3961396"/>
          </a:xfrm>
          <a:prstGeom prst="ellipse">
            <a:avLst/>
          </a:prstGeom>
          <a:solidFill>
            <a:schemeClr val="bg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itel 9"/>
          <p:cNvSpPr>
            <a:spLocks noGrp="1"/>
          </p:cNvSpPr>
          <p:nvPr>
            <p:ph type="title"/>
          </p:nvPr>
        </p:nvSpPr>
        <p:spPr>
          <a:xfrm>
            <a:off x="702734" y="1156650"/>
            <a:ext cx="3961396" cy="2555213"/>
          </a:xfrm>
        </p:spPr>
        <p:txBody>
          <a:bodyPr/>
          <a:lstStyle/>
          <a:p>
            <a:r>
              <a:rPr lang="nl-NL" smtClean="0"/>
              <a:t>Klik om de stijl te bewerken</a:t>
            </a:r>
            <a:endParaRPr lang="nl-NL"/>
          </a:p>
        </p:txBody>
      </p:sp>
      <p:sp>
        <p:nvSpPr>
          <p:cNvPr id="6" name="Rechthoek 5"/>
          <p:cNvSpPr/>
          <p:nvPr userDrawn="1"/>
        </p:nvSpPr>
        <p:spPr>
          <a:xfrm>
            <a:off x="0" y="0"/>
            <a:ext cx="45719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ing 4"/>
          <p:cNvSpPr/>
          <p:nvPr userDrawn="1"/>
        </p:nvSpPr>
        <p:spPr>
          <a:xfrm>
            <a:off x="5757403" y="-2224358"/>
            <a:ext cx="4860673" cy="4860673"/>
          </a:xfrm>
          <a:prstGeom prst="donut">
            <a:avLst/>
          </a:prstGeom>
          <a:solidFill>
            <a:schemeClr val="tx2">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08553" y="4594623"/>
            <a:ext cx="1143896" cy="468412"/>
          </a:xfrm>
          <a:prstGeom prst="rect">
            <a:avLst/>
          </a:prstGeom>
        </p:spPr>
      </p:pic>
      <p:sp>
        <p:nvSpPr>
          <p:cNvPr id="8" name="Rechthoek 7"/>
          <p:cNvSpPr/>
          <p:nvPr userDrawn="1"/>
        </p:nvSpPr>
        <p:spPr>
          <a:xfrm>
            <a:off x="0" y="0"/>
            <a:ext cx="45719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ing 8"/>
          <p:cNvSpPr/>
          <p:nvPr userDrawn="1"/>
        </p:nvSpPr>
        <p:spPr>
          <a:xfrm>
            <a:off x="5757403" y="-2224358"/>
            <a:ext cx="4860673" cy="4860673"/>
          </a:xfrm>
          <a:prstGeom prst="donut">
            <a:avLst/>
          </a:prstGeom>
          <a:solidFill>
            <a:schemeClr val="tx2">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 name="Title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0" name="Rechthoek 9"/>
          <p:cNvSpPr/>
          <p:nvPr userDrawn="1"/>
        </p:nvSpPr>
        <p:spPr>
          <a:xfrm>
            <a:off x="0" y="0"/>
            <a:ext cx="45719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08553" y="4594623"/>
            <a:ext cx="1143896" cy="468412"/>
          </a:xfrm>
          <a:prstGeom prst="rect">
            <a:avLst/>
          </a:prstGeom>
        </p:spPr>
      </p:pic>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9" name="Ring 8"/>
          <p:cNvSpPr/>
          <p:nvPr userDrawn="1"/>
        </p:nvSpPr>
        <p:spPr>
          <a:xfrm>
            <a:off x="5757403" y="-2224358"/>
            <a:ext cx="4860673" cy="4860673"/>
          </a:xfrm>
          <a:prstGeom prst="donut">
            <a:avLst/>
          </a:prstGeom>
          <a:solidFill>
            <a:schemeClr val="tx2">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 name="Title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08553" y="4594623"/>
            <a:ext cx="1143896" cy="468412"/>
          </a:xfrm>
          <a:prstGeom prst="rect">
            <a:avLst/>
          </a:prstGeom>
        </p:spPr>
      </p:pic>
      <p:sp>
        <p:nvSpPr>
          <p:cNvPr id="11" name="Rechthoek 10"/>
          <p:cNvSpPr/>
          <p:nvPr userDrawn="1"/>
        </p:nvSpPr>
        <p:spPr>
          <a:xfrm>
            <a:off x="0" y="0"/>
            <a:ext cx="45719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205979"/>
            <a:ext cx="8229599" cy="857250"/>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457199" y="1200151"/>
            <a:ext cx="8229599" cy="3394472"/>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2/22/2018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87266" y="4767263"/>
            <a:ext cx="499533"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‹nr.›</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b="1" i="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vimeo.com/254214558/766c8d2e7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922869" y="3528219"/>
            <a:ext cx="7095067" cy="735780"/>
          </a:xfrm>
        </p:spPr>
        <p:txBody>
          <a:bodyPr>
            <a:normAutofit/>
          </a:bodyPr>
          <a:lstStyle/>
          <a:p>
            <a:r>
              <a:rPr lang="nl-NL" dirty="0" smtClean="0"/>
              <a:t>Toekomst van de Fietsersbond</a:t>
            </a:r>
            <a:endParaRPr lang="nl-NL" dirty="0"/>
          </a:p>
        </p:txBody>
      </p:sp>
      <p:sp>
        <p:nvSpPr>
          <p:cNvPr id="4" name="Subtitel 3"/>
          <p:cNvSpPr>
            <a:spLocks noGrp="1"/>
          </p:cNvSpPr>
          <p:nvPr>
            <p:ph type="subTitle" idx="1"/>
          </p:nvPr>
        </p:nvSpPr>
        <p:spPr>
          <a:xfrm>
            <a:off x="1270004" y="4153932"/>
            <a:ext cx="6400800" cy="613331"/>
          </a:xfrm>
        </p:spPr>
        <p:txBody>
          <a:bodyPr>
            <a:normAutofit fontScale="92500" lnSpcReduction="10000"/>
          </a:bodyPr>
          <a:lstStyle/>
          <a:p>
            <a:r>
              <a:rPr lang="nl-NL" dirty="0" smtClean="0"/>
              <a:t>Uitkomsten van het onderzoek onder jongeren en leden van de Fietsersbond</a:t>
            </a:r>
            <a:endParaRPr lang="nl-NL" dirty="0"/>
          </a:p>
        </p:txBody>
      </p:sp>
      <p:pic>
        <p:nvPicPr>
          <p:cNvPr id="8" name="Tijdelijke aanduiding voor afbeelding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313" b="12313"/>
          <a:stretch>
            <a:fillRect/>
          </a:stretch>
        </p:blipFill>
        <p:spPr/>
      </p:pic>
    </p:spTree>
    <p:extLst>
      <p:ext uri="{BB962C8B-B14F-4D97-AF65-F5344CB8AC3E}">
        <p14:creationId xmlns:p14="http://schemas.microsoft.com/office/powerpoint/2010/main" val="247402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3697" r="2833" b="1708"/>
          <a:stretch/>
        </p:blipFill>
        <p:spPr>
          <a:xfrm rot="16200000">
            <a:off x="-69549" y="1000123"/>
            <a:ext cx="4554747" cy="3089338"/>
          </a:xfrm>
          <a:prstGeom prst="rect">
            <a:avLst/>
          </a:prstGeom>
          <a:ln w="19050">
            <a:solidFill>
              <a:srgbClr val="FFC000"/>
            </a:solidFill>
          </a:ln>
        </p:spPr>
      </p:pic>
      <p:sp>
        <p:nvSpPr>
          <p:cNvPr id="3" name="Tekstvak 2"/>
          <p:cNvSpPr txBox="1"/>
          <p:nvPr/>
        </p:nvSpPr>
        <p:spPr>
          <a:xfrm>
            <a:off x="4140679" y="491706"/>
            <a:ext cx="4891178" cy="646331"/>
          </a:xfrm>
          <a:prstGeom prst="rect">
            <a:avLst/>
          </a:prstGeom>
          <a:noFill/>
        </p:spPr>
        <p:txBody>
          <a:bodyPr wrap="square" rtlCol="0">
            <a:spAutoFit/>
          </a:bodyPr>
          <a:lstStyle/>
          <a:p>
            <a:r>
              <a:rPr lang="nl-NL" dirty="0" smtClean="0"/>
              <a:t>Een hele kleine organisatie</a:t>
            </a:r>
          </a:p>
          <a:p>
            <a:endParaRPr lang="nl-NL" dirty="0"/>
          </a:p>
        </p:txBody>
      </p:sp>
    </p:spTree>
    <p:extLst>
      <p:ext uri="{BB962C8B-B14F-4D97-AF65-F5344CB8AC3E}">
        <p14:creationId xmlns:p14="http://schemas.microsoft.com/office/powerpoint/2010/main" val="3679899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t="1590" b="2827"/>
          <a:stretch/>
        </p:blipFill>
        <p:spPr>
          <a:xfrm>
            <a:off x="660596" y="172528"/>
            <a:ext cx="2807469" cy="4666891"/>
          </a:xfrm>
          <a:prstGeom prst="rect">
            <a:avLst/>
          </a:prstGeom>
          <a:ln w="19050">
            <a:solidFill>
              <a:srgbClr val="FFC000"/>
            </a:solidFill>
          </a:ln>
        </p:spPr>
      </p:pic>
    </p:spTree>
    <p:extLst>
      <p:ext uri="{BB962C8B-B14F-4D97-AF65-F5344CB8AC3E}">
        <p14:creationId xmlns:p14="http://schemas.microsoft.com/office/powerpoint/2010/main" val="3900201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t="1450" b="1874"/>
          <a:stretch/>
        </p:blipFill>
        <p:spPr>
          <a:xfrm>
            <a:off x="717499" y="215659"/>
            <a:ext cx="2672682" cy="4356341"/>
          </a:xfrm>
          <a:prstGeom prst="rect">
            <a:avLst/>
          </a:prstGeom>
          <a:ln w="19050">
            <a:solidFill>
              <a:srgbClr val="FFC000"/>
            </a:solidFill>
          </a:ln>
        </p:spPr>
      </p:pic>
    </p:spTree>
    <p:extLst>
      <p:ext uri="{BB962C8B-B14F-4D97-AF65-F5344CB8AC3E}">
        <p14:creationId xmlns:p14="http://schemas.microsoft.com/office/powerpoint/2010/main" val="4242979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2556" t="2903" r="1429"/>
          <a:stretch/>
        </p:blipFill>
        <p:spPr>
          <a:xfrm rot="5400000">
            <a:off x="55531" y="892294"/>
            <a:ext cx="3364303" cy="2200815"/>
          </a:xfrm>
          <a:prstGeom prst="rect">
            <a:avLst/>
          </a:prstGeom>
          <a:ln w="19050">
            <a:solidFill>
              <a:srgbClr val="FFC000"/>
            </a:solidFill>
          </a:ln>
        </p:spPr>
      </p:pic>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l="3739" r="4431"/>
          <a:stretch/>
        </p:blipFill>
        <p:spPr>
          <a:xfrm rot="5400000">
            <a:off x="2457468" y="830011"/>
            <a:ext cx="3217652" cy="2161485"/>
          </a:xfrm>
          <a:prstGeom prst="rect">
            <a:avLst/>
          </a:prstGeom>
          <a:ln w="19050">
            <a:solidFill>
              <a:srgbClr val="FFC000"/>
            </a:solidFill>
          </a:ln>
        </p:spPr>
      </p:pic>
    </p:spTree>
    <p:extLst>
      <p:ext uri="{BB962C8B-B14F-4D97-AF65-F5344CB8AC3E}">
        <p14:creationId xmlns:p14="http://schemas.microsoft.com/office/powerpoint/2010/main" val="131907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t="2500" b="2321"/>
          <a:stretch/>
        </p:blipFill>
        <p:spPr>
          <a:xfrm>
            <a:off x="653737" y="301925"/>
            <a:ext cx="2822995" cy="4597879"/>
          </a:xfrm>
          <a:prstGeom prst="rect">
            <a:avLst/>
          </a:prstGeom>
          <a:ln w="19050">
            <a:solidFill>
              <a:srgbClr val="FFC000"/>
            </a:solidFill>
          </a:ln>
        </p:spPr>
      </p:pic>
    </p:spTree>
    <p:extLst>
      <p:ext uri="{BB962C8B-B14F-4D97-AF65-F5344CB8AC3E}">
        <p14:creationId xmlns:p14="http://schemas.microsoft.com/office/powerpoint/2010/main" val="1767838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3268" t="-299" r="1974" b="299"/>
          <a:stretch/>
        </p:blipFill>
        <p:spPr>
          <a:xfrm rot="16200000">
            <a:off x="-165306" y="1068273"/>
            <a:ext cx="4554750" cy="2884028"/>
          </a:xfrm>
          <a:prstGeom prst="rect">
            <a:avLst/>
          </a:prstGeom>
          <a:ln w="19050">
            <a:solidFill>
              <a:srgbClr val="FFC000"/>
            </a:solidFill>
          </a:ln>
        </p:spPr>
      </p:pic>
    </p:spTree>
    <p:extLst>
      <p:ext uri="{BB962C8B-B14F-4D97-AF65-F5344CB8AC3E}">
        <p14:creationId xmlns:p14="http://schemas.microsoft.com/office/powerpoint/2010/main" val="2590730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t="2113" b="2684"/>
          <a:stretch/>
        </p:blipFill>
        <p:spPr>
          <a:xfrm>
            <a:off x="618271" y="189781"/>
            <a:ext cx="3063725" cy="4666892"/>
          </a:xfrm>
          <a:prstGeom prst="rect">
            <a:avLst/>
          </a:prstGeom>
          <a:ln w="19050">
            <a:solidFill>
              <a:srgbClr val="FFC000"/>
            </a:solidFill>
          </a:ln>
        </p:spPr>
      </p:pic>
    </p:spTree>
    <p:extLst>
      <p:ext uri="{BB962C8B-B14F-4D97-AF65-F5344CB8AC3E}">
        <p14:creationId xmlns:p14="http://schemas.microsoft.com/office/powerpoint/2010/main" val="125832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t="1978" b="2022"/>
          <a:stretch/>
        </p:blipFill>
        <p:spPr>
          <a:xfrm>
            <a:off x="695852" y="276046"/>
            <a:ext cx="2822084" cy="4606506"/>
          </a:xfrm>
          <a:prstGeom prst="rect">
            <a:avLst/>
          </a:prstGeom>
          <a:ln w="19050">
            <a:solidFill>
              <a:srgbClr val="FFC000"/>
            </a:solidFill>
          </a:ln>
        </p:spPr>
      </p:pic>
    </p:spTree>
    <p:extLst>
      <p:ext uri="{BB962C8B-B14F-4D97-AF65-F5344CB8AC3E}">
        <p14:creationId xmlns:p14="http://schemas.microsoft.com/office/powerpoint/2010/main" val="2527984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1403" t="2275" b="1909"/>
          <a:stretch/>
        </p:blipFill>
        <p:spPr>
          <a:xfrm rot="10800000">
            <a:off x="720605" y="198408"/>
            <a:ext cx="3031885" cy="4761781"/>
          </a:xfrm>
          <a:prstGeom prst="rect">
            <a:avLst/>
          </a:prstGeom>
          <a:ln w="19050">
            <a:solidFill>
              <a:srgbClr val="FFC000"/>
            </a:solidFill>
          </a:ln>
        </p:spPr>
      </p:pic>
    </p:spTree>
    <p:extLst>
      <p:ext uri="{BB962C8B-B14F-4D97-AF65-F5344CB8AC3E}">
        <p14:creationId xmlns:p14="http://schemas.microsoft.com/office/powerpoint/2010/main" val="2720270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2450" t="1817" b="2658"/>
          <a:stretch/>
        </p:blipFill>
        <p:spPr>
          <a:xfrm rot="10800000">
            <a:off x="705284" y="258790"/>
            <a:ext cx="3029953" cy="4649639"/>
          </a:xfrm>
          <a:prstGeom prst="rect">
            <a:avLst/>
          </a:prstGeom>
          <a:ln w="19050">
            <a:solidFill>
              <a:srgbClr val="FFC000"/>
            </a:solidFill>
          </a:ln>
        </p:spPr>
      </p:pic>
    </p:spTree>
    <p:extLst>
      <p:ext uri="{BB962C8B-B14F-4D97-AF65-F5344CB8AC3E}">
        <p14:creationId xmlns:p14="http://schemas.microsoft.com/office/powerpoint/2010/main" val="370643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opdracht</a:t>
            </a:r>
            <a:endParaRPr lang="nl-NL" dirty="0"/>
          </a:p>
        </p:txBody>
      </p:sp>
      <p:sp>
        <p:nvSpPr>
          <p:cNvPr id="3" name="Tijdelijke aanduiding voor inhoud 2"/>
          <p:cNvSpPr>
            <a:spLocks noGrp="1"/>
          </p:cNvSpPr>
          <p:nvPr>
            <p:ph idx="1"/>
          </p:nvPr>
        </p:nvSpPr>
        <p:spPr>
          <a:xfrm>
            <a:off x="457199" y="975863"/>
            <a:ext cx="8229599" cy="3777291"/>
          </a:xfrm>
        </p:spPr>
        <p:txBody>
          <a:bodyPr>
            <a:noAutofit/>
          </a:bodyPr>
          <a:lstStyle/>
          <a:p>
            <a:pPr marL="0" indent="0">
              <a:buNone/>
            </a:pPr>
            <a:r>
              <a:rPr lang="nl-NL" sz="1600" dirty="0"/>
              <a:t>Een op dit moment nog anonieme internationale investeerder op het terrein van mobiliteit is van plan om met een slim en concurrerend concept de wereld duurzamer en gezonder te maken. De fiets speelt een centrale rol in het idee</a:t>
            </a:r>
            <a:r>
              <a:rPr lang="nl-NL" sz="1600" dirty="0" smtClean="0"/>
              <a:t>.</a:t>
            </a:r>
            <a:br>
              <a:rPr lang="nl-NL" sz="1600" dirty="0" smtClean="0"/>
            </a:br>
            <a:endParaRPr lang="nl-NL" sz="1600" dirty="0"/>
          </a:p>
          <a:p>
            <a:pPr marL="0" indent="0">
              <a:buNone/>
            </a:pPr>
            <a:r>
              <a:rPr lang="nl-NL" sz="1600" dirty="0"/>
              <a:t>De eerste stap is een ‘beweging’ op poten te zetten (een soort alternatieve Fietsersbond).  De investeerder ziet fietsers in Nederland als voortrekkers als het gaat om schone mobiliteit. </a:t>
            </a:r>
            <a:r>
              <a:rPr lang="nl-NL" sz="1600" dirty="0" smtClean="0"/>
              <a:t/>
            </a:r>
            <a:br>
              <a:rPr lang="nl-NL" sz="1600" dirty="0" smtClean="0"/>
            </a:br>
            <a:endParaRPr lang="nl-NL" sz="1600" dirty="0"/>
          </a:p>
          <a:p>
            <a:pPr marL="0" indent="0">
              <a:buNone/>
            </a:pPr>
            <a:r>
              <a:rPr lang="nl-NL" sz="1600" dirty="0"/>
              <a:t>Om die reden zijn jullie, als actieve leden van de Fietsersbond, in het geheim benaderd om mee te denken over hoe zo’n concurrerende beweging, die de Fietsersbond wellicht geheel buitenspel zet of zelfs overbodig maakt, er dan uitziet. Sterker nog ze geven jullie een belangrijk aandeel in de hele opzet.</a:t>
            </a:r>
          </a:p>
          <a:p>
            <a:pPr marL="0" indent="0">
              <a:buNone/>
            </a:pPr>
            <a:endParaRPr lang="nl-NL" sz="1600" dirty="0" smtClean="0"/>
          </a:p>
          <a:p>
            <a:pPr marL="0" indent="0">
              <a:buNone/>
            </a:pPr>
            <a:r>
              <a:rPr lang="nl-NL" sz="1600" dirty="0" smtClean="0"/>
              <a:t>Hieronder zie je de verschillende plannen. De eerste acht zijn op het podium gepresenteerd. Bekijk ook de video</a:t>
            </a:r>
            <a:r>
              <a:rPr lang="nl-NL" sz="1600" smtClean="0"/>
              <a:t>: </a:t>
            </a:r>
            <a:r>
              <a:rPr lang="nl-NL" sz="1600">
                <a:hlinkClick r:id="rId2"/>
              </a:rPr>
              <a:t>https</a:t>
            </a:r>
            <a:r>
              <a:rPr lang="nl-NL" sz="1600">
                <a:hlinkClick r:id="rId2"/>
              </a:rPr>
              <a:t>://</a:t>
            </a:r>
            <a:r>
              <a:rPr lang="nl-NL" sz="1600" smtClean="0">
                <a:hlinkClick r:id="rId2"/>
              </a:rPr>
              <a:t>vimeo.com/254214558/766c8d2e7c</a:t>
            </a:r>
            <a:r>
              <a:rPr lang="nl-NL" sz="1600" smtClean="0"/>
              <a:t>. </a:t>
            </a:r>
            <a:endParaRPr lang="nl-NL" sz="1600" dirty="0"/>
          </a:p>
        </p:txBody>
      </p:sp>
    </p:spTree>
    <p:extLst>
      <p:ext uri="{BB962C8B-B14F-4D97-AF65-F5344CB8AC3E}">
        <p14:creationId xmlns:p14="http://schemas.microsoft.com/office/powerpoint/2010/main" val="2595584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2204" t="1640" b="1870"/>
          <a:stretch/>
        </p:blipFill>
        <p:spPr>
          <a:xfrm>
            <a:off x="707365" y="172527"/>
            <a:ext cx="3023725" cy="4563375"/>
          </a:xfrm>
          <a:prstGeom prst="rect">
            <a:avLst/>
          </a:prstGeom>
          <a:ln w="19050">
            <a:solidFill>
              <a:srgbClr val="FFC000"/>
            </a:solidFill>
          </a:ln>
        </p:spPr>
      </p:pic>
      <p:sp>
        <p:nvSpPr>
          <p:cNvPr id="3" name="Tekstvak 2"/>
          <p:cNvSpPr txBox="1"/>
          <p:nvPr/>
        </p:nvSpPr>
        <p:spPr>
          <a:xfrm>
            <a:off x="4140679" y="491706"/>
            <a:ext cx="4891178" cy="2031325"/>
          </a:xfrm>
          <a:prstGeom prst="rect">
            <a:avLst/>
          </a:prstGeom>
          <a:noFill/>
        </p:spPr>
        <p:txBody>
          <a:bodyPr wrap="square" rtlCol="0">
            <a:spAutoFit/>
          </a:bodyPr>
          <a:lstStyle/>
          <a:p>
            <a:r>
              <a:rPr lang="nl-NL" b="1" dirty="0" smtClean="0"/>
              <a:t>Ludiek, eenmalig en tijdelijk</a:t>
            </a:r>
          </a:p>
          <a:p>
            <a:endParaRPr lang="nl-NL" dirty="0" smtClean="0"/>
          </a:p>
          <a:p>
            <a:pPr marL="285750" indent="-285750">
              <a:buFont typeface="Arial" panose="020B0604020202020204" pitchFamily="34" charset="0"/>
              <a:buChar char="•"/>
            </a:pPr>
            <a:r>
              <a:rPr lang="nl-NL" dirty="0" smtClean="0"/>
              <a:t>Beweging i.p.v. een instituut</a:t>
            </a:r>
          </a:p>
          <a:p>
            <a:pPr marL="285750" indent="-285750">
              <a:buFont typeface="Arial" panose="020B0604020202020204" pitchFamily="34" charset="0"/>
              <a:buChar char="•"/>
            </a:pPr>
            <a:r>
              <a:rPr lang="nl-NL" dirty="0" smtClean="0"/>
              <a:t>Persoonlijk </a:t>
            </a:r>
          </a:p>
          <a:p>
            <a:pPr marL="285750" indent="-285750">
              <a:buFont typeface="Arial" panose="020B0604020202020204" pitchFamily="34" charset="0"/>
              <a:buChar char="•"/>
            </a:pPr>
            <a:r>
              <a:rPr lang="nl-NL" dirty="0" smtClean="0"/>
              <a:t>Campagne #op2wielen</a:t>
            </a:r>
          </a:p>
          <a:p>
            <a:pPr marL="285750" indent="-285750">
              <a:buFont typeface="Arial" panose="020B0604020202020204" pitchFamily="34" charset="0"/>
              <a:buChar char="•"/>
            </a:pPr>
            <a:r>
              <a:rPr lang="nl-NL" dirty="0" smtClean="0"/>
              <a:t>Doelstelling smal: fietsen!</a:t>
            </a:r>
          </a:p>
          <a:p>
            <a:endParaRPr lang="nl-NL" dirty="0"/>
          </a:p>
        </p:txBody>
      </p:sp>
    </p:spTree>
    <p:extLst>
      <p:ext uri="{BB962C8B-B14F-4D97-AF65-F5344CB8AC3E}">
        <p14:creationId xmlns:p14="http://schemas.microsoft.com/office/powerpoint/2010/main" val="2405967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3189" t="3317" r="2855" b="3846"/>
          <a:stretch/>
        </p:blipFill>
        <p:spPr>
          <a:xfrm>
            <a:off x="698740" y="258792"/>
            <a:ext cx="3053752" cy="4589254"/>
          </a:xfrm>
          <a:prstGeom prst="rect">
            <a:avLst/>
          </a:prstGeom>
          <a:ln w="19050">
            <a:solidFill>
              <a:srgbClr val="FFC000"/>
            </a:solidFill>
          </a:ln>
        </p:spPr>
      </p:pic>
      <p:sp>
        <p:nvSpPr>
          <p:cNvPr id="3" name="Tekstvak 2"/>
          <p:cNvSpPr txBox="1"/>
          <p:nvPr/>
        </p:nvSpPr>
        <p:spPr>
          <a:xfrm>
            <a:off x="4140679" y="491706"/>
            <a:ext cx="4891178" cy="2308324"/>
          </a:xfrm>
          <a:prstGeom prst="rect">
            <a:avLst/>
          </a:prstGeom>
          <a:noFill/>
        </p:spPr>
        <p:txBody>
          <a:bodyPr wrap="square" rtlCol="0">
            <a:spAutoFit/>
          </a:bodyPr>
          <a:lstStyle/>
          <a:p>
            <a:r>
              <a:rPr lang="nl-NL" b="1" dirty="0" err="1" smtClean="0"/>
              <a:t>Commons</a:t>
            </a:r>
            <a:r>
              <a:rPr lang="nl-NL" b="1" dirty="0" smtClean="0"/>
              <a:t> principe</a:t>
            </a:r>
          </a:p>
          <a:p>
            <a:endParaRPr lang="nl-NL" dirty="0"/>
          </a:p>
          <a:p>
            <a:pPr marL="285750" indent="-285750">
              <a:buFont typeface="Arial" panose="020B0604020202020204" pitchFamily="34" charset="0"/>
              <a:buChar char="•"/>
            </a:pPr>
            <a:r>
              <a:rPr lang="nl-NL" dirty="0" smtClean="0"/>
              <a:t>Iedereen heeft inspraak in de vereniging</a:t>
            </a:r>
          </a:p>
          <a:p>
            <a:pPr marL="285750" indent="-285750">
              <a:buFont typeface="Arial" panose="020B0604020202020204" pitchFamily="34" charset="0"/>
              <a:buChar char="•"/>
            </a:pPr>
            <a:r>
              <a:rPr lang="nl-NL" dirty="0"/>
              <a:t>Alle leeftijdsgroepen betrekken</a:t>
            </a:r>
          </a:p>
          <a:p>
            <a:pPr marL="285750" indent="-285750">
              <a:buFont typeface="Arial" panose="020B0604020202020204" pitchFamily="34" charset="0"/>
              <a:buChar char="•"/>
            </a:pPr>
            <a:r>
              <a:rPr lang="nl-NL" dirty="0" err="1"/>
              <a:t>Social</a:t>
            </a:r>
            <a:r>
              <a:rPr lang="nl-NL" dirty="0"/>
              <a:t> media om mensen te bereiken</a:t>
            </a:r>
          </a:p>
          <a:p>
            <a:pPr marL="285750" indent="-285750">
              <a:buFont typeface="Arial" panose="020B0604020202020204" pitchFamily="34" charset="0"/>
              <a:buChar char="•"/>
            </a:pPr>
            <a:r>
              <a:rPr lang="nl-NL" dirty="0" smtClean="0"/>
              <a:t>Behalve de fiets ook andere vormen van schone mobiliteit: Hulp bij pech voor iedere vorm van schone mobiliteit</a:t>
            </a:r>
          </a:p>
        </p:txBody>
      </p:sp>
    </p:spTree>
    <p:extLst>
      <p:ext uri="{BB962C8B-B14F-4D97-AF65-F5344CB8AC3E}">
        <p14:creationId xmlns:p14="http://schemas.microsoft.com/office/powerpoint/2010/main" val="4280802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2595" r="3078"/>
          <a:stretch/>
        </p:blipFill>
        <p:spPr>
          <a:xfrm rot="16200000">
            <a:off x="-99180" y="960744"/>
            <a:ext cx="4494362" cy="3073206"/>
          </a:xfrm>
          <a:prstGeom prst="rect">
            <a:avLst/>
          </a:prstGeom>
          <a:ln w="19050">
            <a:solidFill>
              <a:srgbClr val="FFC000"/>
            </a:solidFill>
          </a:ln>
        </p:spPr>
      </p:pic>
      <p:sp>
        <p:nvSpPr>
          <p:cNvPr id="3" name="Tekstvak 2"/>
          <p:cNvSpPr txBox="1"/>
          <p:nvPr/>
        </p:nvSpPr>
        <p:spPr>
          <a:xfrm>
            <a:off x="4140679" y="491706"/>
            <a:ext cx="4891178" cy="2585323"/>
          </a:xfrm>
          <a:prstGeom prst="rect">
            <a:avLst/>
          </a:prstGeom>
          <a:noFill/>
        </p:spPr>
        <p:txBody>
          <a:bodyPr wrap="square" rtlCol="0">
            <a:spAutoFit/>
          </a:bodyPr>
          <a:lstStyle/>
          <a:p>
            <a:r>
              <a:rPr lang="nl-NL" b="1" dirty="0" smtClean="0"/>
              <a:t>De winnaar: Meer fietsen door beloning</a:t>
            </a:r>
          </a:p>
          <a:p>
            <a:endParaRPr lang="nl-NL" dirty="0"/>
          </a:p>
          <a:p>
            <a:pPr marL="285750" indent="-285750">
              <a:buFont typeface="Arial" panose="020B0604020202020204" pitchFamily="34" charset="0"/>
              <a:buChar char="•"/>
            </a:pPr>
            <a:r>
              <a:rPr lang="nl-NL" dirty="0" smtClean="0"/>
              <a:t>Meer fietsen door beloning: voor iedere gefietste kilometer €0,10</a:t>
            </a:r>
          </a:p>
          <a:p>
            <a:pPr marL="285750" indent="-285750">
              <a:buFont typeface="Arial" panose="020B0604020202020204" pitchFamily="34" charset="0"/>
              <a:buChar char="•"/>
            </a:pPr>
            <a:r>
              <a:rPr lang="nl-NL" dirty="0" smtClean="0"/>
              <a:t>Model gefinancierd door overheid, werkgevers (geen parkeerplekken meer nodig) en winkeliers die fietsers belonen voor rit naar winkel</a:t>
            </a:r>
          </a:p>
          <a:p>
            <a:pPr marL="285750" indent="-285750">
              <a:buFont typeface="Arial" panose="020B0604020202020204" pitchFamily="34" charset="0"/>
              <a:buChar char="•"/>
            </a:pPr>
            <a:r>
              <a:rPr lang="nl-NL" dirty="0" smtClean="0"/>
              <a:t>Resulteert in Ministerie van Fiets </a:t>
            </a:r>
          </a:p>
        </p:txBody>
      </p:sp>
      <p:pic>
        <p:nvPicPr>
          <p:cNvPr id="4" name="Afbeelding 3"/>
          <p:cNvPicPr>
            <a:picLocks noChangeAspect="1"/>
          </p:cNvPicPr>
          <p:nvPr/>
        </p:nvPicPr>
        <p:blipFill rotWithShape="1">
          <a:blip r:embed="rId3"/>
          <a:srcRect l="4390" t="6447" r="5736" b="3881"/>
          <a:stretch/>
        </p:blipFill>
        <p:spPr>
          <a:xfrm>
            <a:off x="3597215" y="3354028"/>
            <a:ext cx="1216326" cy="1716657"/>
          </a:xfrm>
          <a:prstGeom prst="rect">
            <a:avLst/>
          </a:prstGeom>
          <a:ln w="19050">
            <a:solidFill>
              <a:srgbClr val="FFC000"/>
            </a:solidFill>
          </a:ln>
        </p:spPr>
      </p:pic>
    </p:spTree>
    <p:extLst>
      <p:ext uri="{BB962C8B-B14F-4D97-AF65-F5344CB8AC3E}">
        <p14:creationId xmlns:p14="http://schemas.microsoft.com/office/powerpoint/2010/main" val="993860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1913" t="1" r="3046" b="3043"/>
          <a:stretch/>
        </p:blipFill>
        <p:spPr>
          <a:xfrm rot="16200000">
            <a:off x="-171039" y="1131549"/>
            <a:ext cx="4675519" cy="2999011"/>
          </a:xfrm>
          <a:prstGeom prst="rect">
            <a:avLst/>
          </a:prstGeom>
          <a:ln w="19050">
            <a:solidFill>
              <a:srgbClr val="FFC000"/>
            </a:solidFill>
          </a:ln>
        </p:spPr>
      </p:pic>
      <p:sp>
        <p:nvSpPr>
          <p:cNvPr id="3" name="Tekstvak 2"/>
          <p:cNvSpPr txBox="1"/>
          <p:nvPr/>
        </p:nvSpPr>
        <p:spPr>
          <a:xfrm>
            <a:off x="4140679" y="491706"/>
            <a:ext cx="4891178" cy="3416320"/>
          </a:xfrm>
          <a:prstGeom prst="rect">
            <a:avLst/>
          </a:prstGeom>
          <a:noFill/>
        </p:spPr>
        <p:txBody>
          <a:bodyPr wrap="square" rtlCol="0">
            <a:spAutoFit/>
          </a:bodyPr>
          <a:lstStyle/>
          <a:p>
            <a:r>
              <a:rPr lang="nl-NL" b="1" dirty="0" smtClean="0"/>
              <a:t>Bike Snap</a:t>
            </a:r>
          </a:p>
          <a:p>
            <a:endParaRPr lang="nl-NL" dirty="0" smtClean="0"/>
          </a:p>
          <a:p>
            <a:pPr marL="285750" indent="-285750">
              <a:buFont typeface="Arial" panose="020B0604020202020204" pitchFamily="34" charset="0"/>
              <a:buChar char="•"/>
            </a:pPr>
            <a:r>
              <a:rPr lang="nl-NL" dirty="0" smtClean="0"/>
              <a:t>Kernwaarde: betere wereld</a:t>
            </a:r>
          </a:p>
          <a:p>
            <a:pPr marL="285750" indent="-285750">
              <a:buFont typeface="Arial" panose="020B0604020202020204" pitchFamily="34" charset="0"/>
              <a:buChar char="•"/>
            </a:pPr>
            <a:r>
              <a:rPr lang="nl-NL" dirty="0" smtClean="0"/>
              <a:t>Een app, soort abonnement/lease</a:t>
            </a:r>
          </a:p>
          <a:p>
            <a:pPr marL="285750" indent="-285750">
              <a:buFont typeface="Arial" panose="020B0604020202020204" pitchFamily="34" charset="0"/>
              <a:buChar char="•"/>
            </a:pPr>
            <a:r>
              <a:rPr lang="nl-NL" dirty="0"/>
              <a:t>G</a:t>
            </a:r>
            <a:r>
              <a:rPr lang="nl-NL" dirty="0" smtClean="0"/>
              <a:t>een lidmaatschapsgeld maar abonnementsgeld</a:t>
            </a:r>
          </a:p>
          <a:p>
            <a:pPr marL="285750" indent="-285750">
              <a:buFont typeface="Arial" panose="020B0604020202020204" pitchFamily="34" charset="0"/>
              <a:buChar char="•"/>
            </a:pPr>
            <a:r>
              <a:rPr lang="nl-NL" dirty="0" smtClean="0"/>
              <a:t>Meedoen aan diverse activiteiten (lobby, feest </a:t>
            </a:r>
            <a:r>
              <a:rPr lang="nl-NL" dirty="0" err="1" smtClean="0"/>
              <a:t>etc</a:t>
            </a:r>
            <a:r>
              <a:rPr lang="nl-NL" dirty="0" smtClean="0"/>
              <a:t>)</a:t>
            </a:r>
          </a:p>
          <a:p>
            <a:pPr marL="285750" indent="-285750">
              <a:buFont typeface="Arial" panose="020B0604020202020204" pitchFamily="34" charset="0"/>
              <a:buChar char="•"/>
            </a:pPr>
            <a:r>
              <a:rPr lang="nl-NL" dirty="0" smtClean="0"/>
              <a:t>Je krijgt voordelen (voorrang bij het stoplicht, extra rijtuig in de trein voor fietsen, bike pimp dagen om je fiets eigen identiteit te geven)</a:t>
            </a:r>
          </a:p>
          <a:p>
            <a:endParaRPr lang="nl-NL" dirty="0"/>
          </a:p>
        </p:txBody>
      </p:sp>
    </p:spTree>
    <p:extLst>
      <p:ext uri="{BB962C8B-B14F-4D97-AF65-F5344CB8AC3E}">
        <p14:creationId xmlns:p14="http://schemas.microsoft.com/office/powerpoint/2010/main" val="463302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2909" r="3194"/>
          <a:stretch/>
        </p:blipFill>
        <p:spPr>
          <a:xfrm rot="16200000">
            <a:off x="-146866" y="1120571"/>
            <a:ext cx="4563377" cy="2943334"/>
          </a:xfrm>
          <a:prstGeom prst="rect">
            <a:avLst/>
          </a:prstGeom>
          <a:ln w="19050">
            <a:solidFill>
              <a:srgbClr val="FFC000"/>
            </a:solidFill>
          </a:ln>
        </p:spPr>
      </p:pic>
      <p:sp>
        <p:nvSpPr>
          <p:cNvPr id="4" name="Tekstvak 3"/>
          <p:cNvSpPr txBox="1"/>
          <p:nvPr/>
        </p:nvSpPr>
        <p:spPr>
          <a:xfrm>
            <a:off x="4140679" y="491706"/>
            <a:ext cx="4891178" cy="4247317"/>
          </a:xfrm>
          <a:prstGeom prst="rect">
            <a:avLst/>
          </a:prstGeom>
          <a:noFill/>
        </p:spPr>
        <p:txBody>
          <a:bodyPr wrap="square" rtlCol="0">
            <a:spAutoFit/>
          </a:bodyPr>
          <a:lstStyle/>
          <a:p>
            <a:r>
              <a:rPr lang="nl-NL" dirty="0" err="1" smtClean="0"/>
              <a:t>Fixie</a:t>
            </a:r>
            <a:r>
              <a:rPr lang="nl-NL" dirty="0" smtClean="0"/>
              <a:t> Forum</a:t>
            </a:r>
          </a:p>
          <a:p>
            <a:r>
              <a:rPr lang="nl-NL" dirty="0" smtClean="0"/>
              <a:t>“Niet lullen maar fietsen”</a:t>
            </a:r>
          </a:p>
          <a:p>
            <a:endParaRPr lang="nl-NL" dirty="0"/>
          </a:p>
          <a:p>
            <a:r>
              <a:rPr lang="nl-NL" dirty="0" smtClean="0"/>
              <a:t>Community van </a:t>
            </a:r>
            <a:r>
              <a:rPr lang="nl-NL" dirty="0" err="1" smtClean="0"/>
              <a:t>hipsters</a:t>
            </a:r>
            <a:r>
              <a:rPr lang="nl-NL" dirty="0" smtClean="0"/>
              <a:t> met een duidelijke lifestyle: op </a:t>
            </a:r>
            <a:r>
              <a:rPr lang="nl-NL" dirty="0" err="1" smtClean="0"/>
              <a:t>fizies</a:t>
            </a:r>
            <a:r>
              <a:rPr lang="nl-NL" dirty="0" smtClean="0"/>
              <a:t> door de stad scheuren, </a:t>
            </a:r>
            <a:r>
              <a:rPr lang="nl-NL" dirty="0" err="1" smtClean="0"/>
              <a:t>vegetarier</a:t>
            </a:r>
            <a:r>
              <a:rPr lang="nl-NL" dirty="0" smtClean="0"/>
              <a:t>, afval scheiden, geen auto etc.</a:t>
            </a:r>
          </a:p>
          <a:p>
            <a:r>
              <a:rPr lang="nl-NL" dirty="0" smtClean="0"/>
              <a:t>Groep  mensen waar je graag bij wilt horen</a:t>
            </a:r>
          </a:p>
          <a:p>
            <a:r>
              <a:rPr lang="nl-NL" dirty="0" smtClean="0"/>
              <a:t>Veel activiteiten, voor jongeren is het sociale aspect heel belangrijk</a:t>
            </a:r>
          </a:p>
          <a:p>
            <a:r>
              <a:rPr lang="nl-NL" dirty="0" smtClean="0"/>
              <a:t>Acties organiseren in  plaats van slaapverwekkende verenigingspolitiek</a:t>
            </a:r>
          </a:p>
          <a:p>
            <a:r>
              <a:rPr lang="nl-NL" dirty="0" smtClean="0"/>
              <a:t>Gaan hun plek in de maatschappij organiseren door ludieke activiteiten als flash </a:t>
            </a:r>
            <a:r>
              <a:rPr lang="nl-NL" dirty="0" err="1" smtClean="0"/>
              <a:t>mobs</a:t>
            </a:r>
            <a:endParaRPr lang="nl-NL" dirty="0" smtClean="0"/>
          </a:p>
          <a:p>
            <a:r>
              <a:rPr lang="nl-NL" dirty="0" smtClean="0"/>
              <a:t>Gadgets met het logo om te laten zien dat je trots bent dat je bij </a:t>
            </a:r>
            <a:r>
              <a:rPr lang="nl-NL" dirty="0" err="1" smtClean="0"/>
              <a:t>fixie</a:t>
            </a:r>
            <a:r>
              <a:rPr lang="nl-NL" dirty="0" smtClean="0"/>
              <a:t> forum hoort</a:t>
            </a:r>
            <a:endParaRPr lang="nl-NL" dirty="0"/>
          </a:p>
        </p:txBody>
      </p:sp>
    </p:spTree>
    <p:extLst>
      <p:ext uri="{BB962C8B-B14F-4D97-AF65-F5344CB8AC3E}">
        <p14:creationId xmlns:p14="http://schemas.microsoft.com/office/powerpoint/2010/main" val="2883726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3582" t="3223" r="2979"/>
          <a:stretch/>
        </p:blipFill>
        <p:spPr>
          <a:xfrm rot="16200000">
            <a:off x="4240" y="987794"/>
            <a:ext cx="4330462" cy="2906957"/>
          </a:xfrm>
          <a:prstGeom prst="rect">
            <a:avLst/>
          </a:prstGeom>
          <a:ln w="19050">
            <a:solidFill>
              <a:srgbClr val="FFC000"/>
            </a:solidFill>
          </a:ln>
        </p:spPr>
      </p:pic>
      <p:sp>
        <p:nvSpPr>
          <p:cNvPr id="3" name="Tekstvak 2"/>
          <p:cNvSpPr txBox="1"/>
          <p:nvPr/>
        </p:nvSpPr>
        <p:spPr>
          <a:xfrm>
            <a:off x="4140679" y="491706"/>
            <a:ext cx="4891178" cy="2031325"/>
          </a:xfrm>
          <a:prstGeom prst="rect">
            <a:avLst/>
          </a:prstGeom>
          <a:noFill/>
        </p:spPr>
        <p:txBody>
          <a:bodyPr wrap="square" rtlCol="0">
            <a:spAutoFit/>
          </a:bodyPr>
          <a:lstStyle/>
          <a:p>
            <a:r>
              <a:rPr lang="nl-NL" dirty="0" smtClean="0"/>
              <a:t>Partij voor de Fiets (PVDF)</a:t>
            </a:r>
          </a:p>
          <a:p>
            <a:endParaRPr lang="nl-NL" dirty="0" smtClean="0"/>
          </a:p>
          <a:p>
            <a:r>
              <a:rPr lang="nl-NL" dirty="0" smtClean="0"/>
              <a:t>Nieuwe politieke partij voor de fiets</a:t>
            </a:r>
          </a:p>
          <a:p>
            <a:endParaRPr lang="nl-NL" dirty="0"/>
          </a:p>
          <a:p>
            <a:r>
              <a:rPr lang="nl-NL" dirty="0" smtClean="0"/>
              <a:t>De partij blijft weg van defensie: van de kosten van 1 JSF kan je de hele fietsinfrastructuur in Nederland aanleggen!</a:t>
            </a:r>
            <a:endParaRPr lang="nl-NL" dirty="0"/>
          </a:p>
        </p:txBody>
      </p:sp>
    </p:spTree>
    <p:extLst>
      <p:ext uri="{BB962C8B-B14F-4D97-AF65-F5344CB8AC3E}">
        <p14:creationId xmlns:p14="http://schemas.microsoft.com/office/powerpoint/2010/main" val="2823901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3887" t="3447" r="2638" b="2114"/>
          <a:stretch/>
        </p:blipFill>
        <p:spPr>
          <a:xfrm rot="5400000">
            <a:off x="86264" y="1043796"/>
            <a:ext cx="4356340" cy="2855344"/>
          </a:xfrm>
          <a:prstGeom prst="rect">
            <a:avLst/>
          </a:prstGeom>
          <a:ln w="19050">
            <a:solidFill>
              <a:srgbClr val="FFC000"/>
            </a:solidFill>
          </a:ln>
        </p:spPr>
      </p:pic>
      <p:sp>
        <p:nvSpPr>
          <p:cNvPr id="3" name="Tekstvak 2"/>
          <p:cNvSpPr txBox="1"/>
          <p:nvPr/>
        </p:nvSpPr>
        <p:spPr>
          <a:xfrm>
            <a:off x="4140679" y="491706"/>
            <a:ext cx="4891178" cy="369332"/>
          </a:xfrm>
          <a:prstGeom prst="rect">
            <a:avLst/>
          </a:prstGeom>
          <a:noFill/>
        </p:spPr>
        <p:txBody>
          <a:bodyPr wrap="square" rtlCol="0">
            <a:spAutoFit/>
          </a:bodyPr>
          <a:lstStyle/>
          <a:p>
            <a:r>
              <a:rPr lang="nl-NL" dirty="0" smtClean="0"/>
              <a:t>Aardig mensen</a:t>
            </a:r>
            <a:endParaRPr lang="nl-NL" dirty="0"/>
          </a:p>
        </p:txBody>
      </p:sp>
    </p:spTree>
    <p:extLst>
      <p:ext uri="{BB962C8B-B14F-4D97-AF65-F5344CB8AC3E}">
        <p14:creationId xmlns:p14="http://schemas.microsoft.com/office/powerpoint/2010/main" val="4169336399"/>
      </p:ext>
    </p:extLst>
  </p:cSld>
  <p:clrMapOvr>
    <a:masterClrMapping/>
  </p:clrMapOvr>
</p:sld>
</file>

<file path=ppt/theme/theme1.xml><?xml version="1.0" encoding="utf-8"?>
<a:theme xmlns:a="http://schemas.openxmlformats.org/drawingml/2006/main" name="Kantoorthema">
  <a:themeElements>
    <a:clrScheme name="Aangepast 1">
      <a:dk1>
        <a:srgbClr val="000000"/>
      </a:dk1>
      <a:lt1>
        <a:sysClr val="window" lastClr="FFFFFF"/>
      </a:lt1>
      <a:dk2>
        <a:srgbClr val="FAC81A"/>
      </a:dk2>
      <a:lt2>
        <a:srgbClr val="E9EAF0"/>
      </a:lt2>
      <a:accent1>
        <a:srgbClr val="FAC81A"/>
      </a:accent1>
      <a:accent2>
        <a:srgbClr val="DF6421"/>
      </a:accent2>
      <a:accent3>
        <a:srgbClr val="A31435"/>
      </a:accent3>
      <a:accent4>
        <a:srgbClr val="0089A6"/>
      </a:accent4>
      <a:accent5>
        <a:srgbClr val="005281"/>
      </a:accent5>
      <a:accent6>
        <a:srgbClr val="009239"/>
      </a:accent6>
      <a:hlink>
        <a:srgbClr val="141313"/>
      </a:hlink>
      <a:folHlink>
        <a:srgbClr val="C64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ojectnaam xmlns="ad3e90d6-0747-4d06-bd02-b930da2eb488" xsi:nil="true"/>
    <Documentsoort xmlns="ad3e90d6-0747-4d06-bd02-b930da2eb488" xsi:nil="true"/>
    <Projectstatus xmlns="ad3e90d6-0747-4d06-bd02-b930da2eb488" xsi:nil="true"/>
    <Projectfase xmlns="ad3e90d6-0747-4d06-bd02-b930da2eb488" xsi:nil="true"/>
    <Projectsoort xmlns="ad3e90d6-0747-4d06-bd02-b930da2eb488" xsi:nil="true"/>
    <Projectjaar xmlns="ad3e90d6-0747-4d06-bd02-b930da2eb488" xsi:nil="true"/>
    <Projectcode xmlns="ad3e90d6-0747-4d06-bd02-b930da2eb488" xsi:nil="true"/>
    <_dlc_DocId xmlns="ad3e90d6-0747-4d06-bd02-b930da2eb488"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customXsn xmlns="http://schemas.microsoft.com/office/2006/metadata/customXsn">
  <xsnLocation/>
  <cached>True</cached>
  <openByDefault>True</openByDefault>
  <xsnScope/>
</customXsn>
</file>

<file path=customXml/item5.xml><?xml version="1.0" encoding="utf-8"?>
<ct:contentTypeSchema xmlns:ct="http://schemas.microsoft.com/office/2006/metadata/contentType" xmlns:ma="http://schemas.microsoft.com/office/2006/metadata/properties/metaAttributes" ct:_="" ma:_="" ma:contentTypeName="Document" ma:contentTypeID="0x01010030289764D1341649845D4D80EB9C125C" ma:contentTypeVersion="12" ma:contentTypeDescription="Een nieuw document maken." ma:contentTypeScope="" ma:versionID="95f4363177cf0ab8a45b52b6aa1aa466">
  <xsd:schema xmlns:xsd="http://www.w3.org/2001/XMLSchema" xmlns:xs="http://www.w3.org/2001/XMLSchema" xmlns:p="http://schemas.microsoft.com/office/2006/metadata/properties" xmlns:ns2="ad3e90d6-0747-4d06-bd02-b930da2eb488" targetNamespace="http://schemas.microsoft.com/office/2006/metadata/properties" ma:root="true" ma:fieldsID="def95c3f1d7f5ea31f971360b2c427da" ns2:_="">
    <xsd:import namespace="ad3e90d6-0747-4d06-bd02-b930da2eb488"/>
    <xsd:element name="properties">
      <xsd:complexType>
        <xsd:sequence>
          <xsd:element name="documentManagement">
            <xsd:complexType>
              <xsd:all>
                <xsd:element ref="ns2:_dlc_DocId" minOccurs="0"/>
                <xsd:element ref="ns2:_dlc_DocIdUrl" minOccurs="0"/>
                <xsd:element ref="ns2:_dlc_DocIdPersistId" minOccurs="0"/>
                <xsd:element ref="ns2:Projectstatus" minOccurs="0"/>
                <xsd:element ref="ns2:Projectsoort" minOccurs="0"/>
                <xsd:element ref="ns2:Projectjaar" minOccurs="0"/>
                <xsd:element ref="ns2:Projectcode" minOccurs="0"/>
                <xsd:element ref="ns2:Projectnaam" minOccurs="0"/>
                <xsd:element ref="ns2:Projectfase" minOccurs="0"/>
                <xsd:element ref="ns2:SharedWithUsers" minOccurs="0"/>
                <xsd:element ref="ns2:SharedWithDetails" minOccurs="0"/>
                <xsd:element ref="ns2:Documentsoor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3e90d6-0747-4d06-bd02-b930da2eb488"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Projectstatus" ma:index="11" nillable="true" ma:displayName="Projectstatus" ma:format="Dropdown" ma:internalName="Projectstatus">
      <xsd:simpleType>
        <xsd:restriction base="dms:Choice">
          <xsd:enumeration value="Acquisitie"/>
          <xsd:enumeration value="Actief"/>
          <xsd:enumeration value="Voltooid"/>
        </xsd:restriction>
      </xsd:simpleType>
    </xsd:element>
    <xsd:element name="Projectsoort" ma:index="12" nillable="true" ma:displayName="Projectsoort" ma:format="Dropdown" ma:internalName="Projectsoort">
      <xsd:simpleType>
        <xsd:restriction base="dms:Choice">
          <xsd:enumeration value="I &amp; M"/>
          <xsd:enumeration value="Algemeen"/>
          <xsd:enumeration value="Intern"/>
          <xsd:enumeration value="Subsidie"/>
          <xsd:enumeration value="Overige Baten"/>
        </xsd:restriction>
      </xsd:simpleType>
    </xsd:element>
    <xsd:element name="Projectjaar" ma:index="13" nillable="true" ma:displayName="Projectjaar" ma:format="Dropdown" ma:indexed="true" ma:internalName="Projectjaar">
      <xsd:simpleType>
        <xsd:restriction base="dms:Choice">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Projectcode" ma:index="14" nillable="true" ma:displayName="Projectcode" ma:list="{13720ead-de51-401b-9153-6d5e87f09798}" ma:internalName="Projectcode" ma:readOnly="false" ma:showField="Title" ma:web="ad3e90d6-0747-4d06-bd02-b930da2eb488">
      <xsd:simpleType>
        <xsd:restriction base="dms:Lookup"/>
      </xsd:simpleType>
    </xsd:element>
    <xsd:element name="Projectnaam" ma:index="15" nillable="true" ma:displayName="Projectnaam" ma:list="{4aca68c8-6f29-47a6-ae2e-9949c6d7ded3}" ma:internalName="Projectnaam" ma:readOnly="false" ma:showField="Title" ma:web="ad3e90d6-0747-4d06-bd02-b930da2eb488">
      <xsd:simpleType>
        <xsd:restriction base="dms:Lookup"/>
      </xsd:simpleType>
    </xsd:element>
    <xsd:element name="Projectfase" ma:index="16" nillable="true" ma:displayName="Projectfase" ma:indexed="true" ma:list="{1376ef78-e310-4bf2-902e-24e0991681d7}" ma:internalName="Projectfase" ma:showField="Title" ma:web="ad3e90d6-0747-4d06-bd02-b930da2eb488">
      <xsd:simpleType>
        <xsd:restriction base="dms:Lookup"/>
      </xsd:simpleType>
    </xsd:element>
    <xsd:element name="SharedWithUsers" ma:index="17"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description="" ma:internalName="SharedWithDetails" ma:readOnly="true">
      <xsd:simpleType>
        <xsd:restriction base="dms:Note">
          <xsd:maxLength value="255"/>
        </xsd:restriction>
      </xsd:simpleType>
    </xsd:element>
    <xsd:element name="Documentsoort" ma:index="19" nillable="true" ma:displayName="Documentsoort" ma:format="Dropdown" ma:indexed="true" ma:internalName="Documentsoort">
      <xsd:simpleType>
        <xsd:restriction base="dms:Choice">
          <xsd:enumeration value="Agenda"/>
          <xsd:enumeration value="Artikel"/>
          <xsd:enumeration value="Begroting"/>
          <xsd:enumeration value="Besluitenlijst"/>
          <xsd:enumeration value="Adressenlijst"/>
          <xsd:enumeration value="Brief"/>
          <xsd:enumeration value="Brochure"/>
          <xsd:enumeration value="Contactenlijst"/>
          <xsd:enumeration value="Contract"/>
          <xsd:enumeration value="Database"/>
          <xsd:enumeration value="Declaratie"/>
          <xsd:enumeration value="Enquête"/>
          <xsd:enumeration value="Factuur"/>
          <xsd:enumeration value="Flyer"/>
          <xsd:enumeration value="Folder"/>
          <xsd:enumeration value="Formulier"/>
          <xsd:enumeration value="Foto"/>
          <xsd:enumeration value="Grafisch element"/>
          <xsd:enumeration value="Handleiding"/>
          <xsd:enumeration value="Machtiging"/>
          <xsd:enumeration value="Memo"/>
          <xsd:enumeration value="Notitie"/>
          <xsd:enumeration value="Offerte"/>
          <xsd:enumeration value="Overeenkomst"/>
          <xsd:enumeration value="Overzicht"/>
          <xsd:enumeration value="Persbericht"/>
          <xsd:enumeration value="Plan van aanpak"/>
          <xsd:enumeration value="Presentatie"/>
          <xsd:enumeration value="Projectidee"/>
          <xsd:enumeration value="Publicatie"/>
          <xsd:enumeration value="Rapport"/>
          <xsd:enumeration value="Sjabloon"/>
          <xsd:enumeration value="Takenlijst"/>
          <xsd:enumeration value="Verslag"/>
          <xsd:enumeration value="Voorst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d3e90d6-0747-4d06-bd02-b930da2eb488"/>
    <ds:schemaRef ds:uri="http://www.w3.org/XML/1998/namespace"/>
    <ds:schemaRef ds:uri="http://purl.org/dc/dcmitype/"/>
  </ds:schemaRefs>
</ds:datastoreItem>
</file>

<file path=customXml/itemProps3.xml><?xml version="1.0" encoding="utf-8"?>
<ds:datastoreItem xmlns:ds="http://schemas.openxmlformats.org/officeDocument/2006/customXml" ds:itemID="{A390BE6B-F61C-4911-A999-3FBC15179733}">
  <ds:schemaRefs>
    <ds:schemaRef ds:uri="http://schemas.microsoft.com/sharepoint/events"/>
  </ds:schemaRefs>
</ds:datastoreItem>
</file>

<file path=customXml/itemProps4.xml><?xml version="1.0" encoding="utf-8"?>
<ds:datastoreItem xmlns:ds="http://schemas.openxmlformats.org/officeDocument/2006/customXml" ds:itemID="{389C1172-28A4-4A41-BE65-8CEC74BEC198}">
  <ds:schemaRefs>
    <ds:schemaRef ds:uri="http://schemas.microsoft.com/office/2006/metadata/customXsn"/>
  </ds:schemaRefs>
</ds:datastoreItem>
</file>

<file path=customXml/itemProps5.xml><?xml version="1.0" encoding="utf-8"?>
<ds:datastoreItem xmlns:ds="http://schemas.openxmlformats.org/officeDocument/2006/customXml" ds:itemID="{4CEFB2AC-EFA1-41EB-9084-8ACEB26F3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3e90d6-0747-4d06-bd02-b930da2eb4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algemeen</Template>
  <TotalTime>1676</TotalTime>
  <Words>340</Words>
  <Application>Microsoft Office PowerPoint</Application>
  <PresentationFormat>Diavoorstelling (16:9)</PresentationFormat>
  <Paragraphs>48</Paragraphs>
  <Slides>19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19</vt:i4>
      </vt:variant>
    </vt:vector>
  </HeadingPairs>
  <TitlesOfParts>
    <vt:vector size="22" baseType="lpstr">
      <vt:lpstr>Arial</vt:lpstr>
      <vt:lpstr>Calibri</vt:lpstr>
      <vt:lpstr>Kantoorthema</vt:lpstr>
      <vt:lpstr>Toekomst van de Fietsersbond</vt:lpstr>
      <vt:lpstr>De opdracht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Fietsersbond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van de presentatie</dc:title>
  <dc:creator>Douwtje de Vries</dc:creator>
  <cp:lastModifiedBy>Douwtje de Vries</cp:lastModifiedBy>
  <cp:revision>59</cp:revision>
  <dcterms:created xsi:type="dcterms:W3CDTF">2018-01-24T13:08:31Z</dcterms:created>
  <dcterms:modified xsi:type="dcterms:W3CDTF">2018-02-22T13:30:41Z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0x01010030289764D1341649845D4D80EB9C125C</vt:lpwstr>
  </property>
  <property fmtid="{D5CDD505-2E9C-101B-9397-08002B2CF9AE}" pid="3" name="Author">
    <vt:lpwstr>2;#;UserInfo</vt:lpwstr>
  </property>
  <property fmtid="{D5CDD505-2E9C-101B-9397-08002B2CF9AE}" pid="4" name="Order">
    <vt:r8>100</vt:r8>
  </property>
  <property fmtid="{D5CDD505-2E9C-101B-9397-08002B2CF9AE}" pid="5" name="Modified">
    <vt:filetime>2013-09-27T07:57:07Z</vt:filetime>
  </property>
  <property fmtid="{D5CDD505-2E9C-101B-9397-08002B2CF9AE}" pid="6" name="Editor">
    <vt:lpwstr>3;#;UserInfo</vt:lpwstr>
  </property>
  <property fmtid="{D5CDD505-2E9C-101B-9397-08002B2CF9AE}" pid="7" name="Created">
    <vt:filetime>2010-04-12T21:12:02Z</vt:filetime>
  </property>
</Properties>
</file>